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98" r:id="rId5"/>
    <p:sldId id="280" r:id="rId6"/>
    <p:sldId id="260" r:id="rId7"/>
    <p:sldId id="283" r:id="rId8"/>
    <p:sldId id="262" r:id="rId9"/>
    <p:sldId id="263" r:id="rId10"/>
    <p:sldId id="286" r:id="rId11"/>
    <p:sldId id="289" r:id="rId12"/>
    <p:sldId id="290" r:id="rId13"/>
    <p:sldId id="291" r:id="rId14"/>
    <p:sldId id="292" r:id="rId15"/>
    <p:sldId id="300" r:id="rId16"/>
    <p:sldId id="259" r:id="rId17"/>
    <p:sldId id="294" r:id="rId18"/>
    <p:sldId id="296" r:id="rId19"/>
    <p:sldId id="261" r:id="rId20"/>
    <p:sldId id="295" r:id="rId21"/>
    <p:sldId id="285" r:id="rId22"/>
    <p:sldId id="278" r:id="rId23"/>
    <p:sldId id="287" r:id="rId24"/>
    <p:sldId id="288" r:id="rId25"/>
    <p:sldId id="268" r:id="rId26"/>
    <p:sldId id="297" r:id="rId27"/>
    <p:sldId id="276" r:id="rId28"/>
    <p:sldId id="293" r:id="rId29"/>
    <p:sldId id="271" r:id="rId30"/>
    <p:sldId id="272" r:id="rId31"/>
    <p:sldId id="273" r:id="rId32"/>
  </p:sldIdLst>
  <p:sldSz cx="10696575" cy="7562850"/>
  <p:notesSz cx="7562850" cy="106965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4A"/>
    <a:srgbClr val="FFCD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74" autoAdjust="0"/>
    <p:restoredTop sz="93586" autoAdjust="0"/>
  </p:normalViewPr>
  <p:slideViewPr>
    <p:cSldViewPr>
      <p:cViewPr varScale="1">
        <p:scale>
          <a:sx n="70" d="100"/>
          <a:sy n="70" d="100"/>
        </p:scale>
        <p:origin x="1205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283075" y="0"/>
            <a:ext cx="3278188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56D2E-A6FC-4AF5-B39E-BF3CE371BF84}" type="datetimeFigureOut">
              <a:rPr lang="ko-KR" altLang="en-US" smtClean="0"/>
              <a:t>2022-08-12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28725" y="1336675"/>
            <a:ext cx="5105400" cy="3609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55650" y="5148263"/>
            <a:ext cx="6051550" cy="42116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016000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283075" y="10160000"/>
            <a:ext cx="3278188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A1ACE-62DC-4B5A-9520-D859041CB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425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A1ACE-62DC-4B5A-9520-D859041CBC2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613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11" Type="http://schemas.openxmlformats.org/officeDocument/2006/relationships/image" Target="../media/image13.png"/><Relationship Id="rId5" Type="http://schemas.openxmlformats.org/officeDocument/2006/relationships/image" Target="../media/image14.png"/><Relationship Id="rId10" Type="http://schemas.openxmlformats.org/officeDocument/2006/relationships/image" Target="../media/image12.png"/><Relationship Id="rId4" Type="http://schemas.openxmlformats.org/officeDocument/2006/relationships/image" Target="../media/image45.png"/><Relationship Id="rId9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E5ACD704-F295-5917-B5BE-92261B63D9F0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241E27BB-A9EA-64D1-3B09-793519F19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459267" y="5228162"/>
            <a:ext cx="2232707" cy="743315"/>
            <a:chOff x="7401253" y="4634961"/>
            <a:chExt cx="2232707" cy="74331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01253" y="4634961"/>
              <a:ext cx="2232707" cy="743315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029774" y="2240561"/>
            <a:ext cx="6165495" cy="27161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100" kern="0" spc="300" dirty="0" err="1">
                <a:solidFill>
                  <a:srgbClr val="000000"/>
                </a:solidFill>
                <a:latin typeface="Jalnan OTF" panose="020B0600000101010101" pitchFamily="34" charset="-127"/>
                <a:ea typeface="Jalnan OTF" panose="020B0600000101010101" pitchFamily="34" charset="-127"/>
                <a:cs typeface="Jalnan OTF" pitchFamily="34" charset="0"/>
              </a:rPr>
              <a:t>기초프로그래</a:t>
            </a:r>
            <a:r>
              <a:rPr lang="ko-KR" altLang="en-US" sz="6100" kern="0" spc="-500" dirty="0" err="1">
                <a:solidFill>
                  <a:srgbClr val="000000"/>
                </a:solidFill>
                <a:latin typeface="Jalnan OTF" panose="020B0600000101010101" pitchFamily="34" charset="-127"/>
                <a:ea typeface="Jalnan OTF" panose="020B0600000101010101" pitchFamily="34" charset="-127"/>
                <a:cs typeface="Jalnan OTF" pitchFamily="34" charset="0"/>
              </a:rPr>
              <a:t>밍</a:t>
            </a:r>
            <a:endParaRPr lang="en-US" altLang="ko-KR" sz="6100" kern="0" spc="-500" dirty="0">
              <a:solidFill>
                <a:srgbClr val="000000"/>
              </a:solidFill>
              <a:latin typeface="Jalnan OTF" panose="020B0600000101010101" pitchFamily="34" charset="-127"/>
              <a:ea typeface="Jalnan OTF" panose="020B0600000101010101" pitchFamily="34" charset="-127"/>
              <a:cs typeface="Jalnan OTF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6100" kern="0" spc="300" dirty="0">
                <a:ln w="44450">
                  <a:solidFill>
                    <a:schemeClr val="tx1"/>
                  </a:solidFill>
                </a:ln>
                <a:noFill/>
                <a:latin typeface="Jalnan OTF" panose="020B0600000101010101" pitchFamily="34" charset="-127"/>
                <a:ea typeface="Jalnan OTF" panose="020B0600000101010101" pitchFamily="34" charset="-127"/>
                <a:cs typeface="Jalnan OTF" pitchFamily="34" charset="0"/>
              </a:rPr>
              <a:t>프로젝트</a:t>
            </a:r>
            <a:endParaRPr lang="en-US" sz="6100" kern="0" spc="300" dirty="0">
              <a:ln w="44450">
                <a:solidFill>
                  <a:schemeClr val="tx1"/>
                </a:solidFill>
              </a:ln>
              <a:noFill/>
              <a:latin typeface="Jalnan OTF" panose="020B0600000101010101" pitchFamily="34" charset="-127"/>
              <a:ea typeface="Jalnan OTF" panose="020B0600000101010101" pitchFamily="34" charset="-127"/>
              <a:cs typeface="Jalnan OTF" pitchFamily="34" charset="0"/>
            </a:endParaRPr>
          </a:p>
          <a:p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029774" y="5020334"/>
            <a:ext cx="6165495" cy="12464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en-US" sz="19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5 Medium" pitchFamily="34" charset="0"/>
              </a:rPr>
              <a:t>C</a:t>
            </a:r>
            <a:r>
              <a:rPr lang="ko-KR" altLang="en-US" sz="19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5 Medium" pitchFamily="34" charset="0"/>
              </a:rPr>
              <a:t>언어 </a:t>
            </a:r>
            <a:r>
              <a:rPr lang="ko-KR" altLang="en-US" sz="1900" b="1" kern="0" spc="-100" dirty="0" err="1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5 Medium" pitchFamily="34" charset="0"/>
              </a:rPr>
              <a:t>기초문법을</a:t>
            </a:r>
            <a:r>
              <a:rPr lang="ko-KR" altLang="en-US" sz="19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5 Medium" pitchFamily="34" charset="0"/>
              </a:rPr>
              <a:t> 활용한 홀 맨 점프 게임</a:t>
            </a:r>
            <a:endParaRPr lang="en-US" altLang="ko-KR" sz="1900" b="1" kern="0" spc="-100" dirty="0">
              <a:solidFill>
                <a:srgbClr val="000000"/>
              </a:solidFill>
              <a:latin typeface="S-Core Dream 4 Regular" panose="020B0503030302020204" pitchFamily="34" charset="-127"/>
              <a:ea typeface="S-Core Dream 4 Regular" panose="020B0503030302020204" pitchFamily="34" charset="-127"/>
              <a:cs typeface="S-Core Dream 5 Medium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en-US" sz="1900" b="1" kern="0" spc="-100" dirty="0" err="1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5 Medium" pitchFamily="34" charset="0"/>
              </a:rPr>
              <a:t>C언어</a:t>
            </a:r>
            <a:r>
              <a:rPr lang="en-US" sz="19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5 Medium" pitchFamily="34" charset="0"/>
              </a:rPr>
              <a:t> 기초문법을 활용한 추억의 </a:t>
            </a:r>
            <a:r>
              <a:rPr lang="en-US" sz="1900" b="1" kern="0" spc="-100" dirty="0">
                <a:solidFill>
                  <a:srgbClr val="FFC04A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5 Medium" pitchFamily="34" charset="0"/>
              </a:rPr>
              <a:t>2048</a:t>
            </a:r>
            <a:r>
              <a:rPr lang="en-US" sz="19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5 Medium" pitchFamily="34" charset="0"/>
              </a:rPr>
              <a:t>게임</a:t>
            </a:r>
          </a:p>
          <a:p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7341027" y="5352115"/>
            <a:ext cx="2496705" cy="6194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300" kern="0" spc="-1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발표시작 &gt;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093730" y="1860707"/>
            <a:ext cx="598244" cy="478251"/>
            <a:chOff x="9129773" y="2119806"/>
            <a:chExt cx="598244" cy="47825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9129773" y="2119806"/>
              <a:ext cx="598244" cy="478251"/>
            </a:xfrm>
            <a:prstGeom prst="rect">
              <a:avLst/>
            </a:prstGeom>
          </p:spPr>
        </p:pic>
      </p:grpSp>
      <p:grpSp>
        <p:nvGrpSpPr>
          <p:cNvPr id="5" name="그룹 1002">
            <a:extLst>
              <a:ext uri="{FF2B5EF4-FFF2-40B4-BE49-F238E27FC236}">
                <a16:creationId xmlns:a16="http://schemas.microsoft.com/office/drawing/2014/main" id="{BDB6839D-9A0C-986F-192D-EB2548A1F629}"/>
              </a:ext>
            </a:extLst>
          </p:cNvPr>
          <p:cNvGrpSpPr/>
          <p:nvPr/>
        </p:nvGrpSpPr>
        <p:grpSpPr>
          <a:xfrm>
            <a:off x="395287" y="6448425"/>
            <a:ext cx="9881947" cy="533400"/>
            <a:chOff x="426843" y="6243085"/>
            <a:chExt cx="9833901" cy="144831"/>
          </a:xfrm>
        </p:grpSpPr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9B42377F-68C9-0F6D-70B5-0A57043D7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001">
            <a:extLst>
              <a:ext uri="{FF2B5EF4-FFF2-40B4-BE49-F238E27FC236}">
                <a16:creationId xmlns:a16="http://schemas.microsoft.com/office/drawing/2014/main" id="{D5943D65-3F9A-9E41-E1FE-D0172F9F8C61}"/>
              </a:ext>
            </a:extLst>
          </p:cNvPr>
          <p:cNvGrpSpPr>
            <a:grpSpLocks/>
          </p:cNvGrpSpPr>
          <p:nvPr/>
        </p:nvGrpSpPr>
        <p:grpSpPr>
          <a:xfrm>
            <a:off x="390530" y="928021"/>
            <a:ext cx="9884103" cy="6120000"/>
            <a:chOff x="412512" y="1174607"/>
            <a:chExt cx="9884103" cy="5220026"/>
          </a:xfrm>
        </p:grpSpPr>
        <p:pic>
          <p:nvPicPr>
            <p:cNvPr id="9" name="Object 2">
              <a:extLst>
                <a:ext uri="{FF2B5EF4-FFF2-40B4-BE49-F238E27FC236}">
                  <a16:creationId xmlns:a16="http://schemas.microsoft.com/office/drawing/2014/main" id="{E1B8805C-EE21-698F-7FE6-76FF346F9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D57E208-DEDD-6330-BBAA-4919390E9A3D}"/>
              </a:ext>
            </a:extLst>
          </p:cNvPr>
          <p:cNvSpPr txBox="1"/>
          <p:nvPr/>
        </p:nvSpPr>
        <p:spPr>
          <a:xfrm>
            <a:off x="412511" y="428625"/>
            <a:ext cx="6078776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3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GetKeyDown</a:t>
            </a:r>
            <a:r>
              <a:rPr lang="en-US" altLang="ko-KR" sz="23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함수 코드 </a:t>
            </a:r>
            <a:r>
              <a:rPr lang="en-US" altLang="ko-KR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&amp; </a:t>
            </a: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Crush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함수 코드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670FAA-3DE4-7F29-720D-8007B7B817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45" y="2121121"/>
            <a:ext cx="4405136" cy="3733800"/>
          </a:xfrm>
          <a:prstGeom prst="rect">
            <a:avLst/>
          </a:prstGeom>
        </p:spPr>
      </p:pic>
      <p:grpSp>
        <p:nvGrpSpPr>
          <p:cNvPr id="10" name="그룹 1002">
            <a:extLst>
              <a:ext uri="{FF2B5EF4-FFF2-40B4-BE49-F238E27FC236}">
                <a16:creationId xmlns:a16="http://schemas.microsoft.com/office/drawing/2014/main" id="{D71B4715-B3AA-0AC5-BDBA-BD0F8D0088DA}"/>
              </a:ext>
            </a:extLst>
          </p:cNvPr>
          <p:cNvGrpSpPr/>
          <p:nvPr/>
        </p:nvGrpSpPr>
        <p:grpSpPr>
          <a:xfrm>
            <a:off x="392686" y="6838582"/>
            <a:ext cx="9881947" cy="200838"/>
            <a:chOff x="426843" y="6243085"/>
            <a:chExt cx="9833901" cy="144831"/>
          </a:xfrm>
        </p:grpSpPr>
        <p:pic>
          <p:nvPicPr>
            <p:cNvPr id="11" name="Object 5">
              <a:extLst>
                <a:ext uri="{FF2B5EF4-FFF2-40B4-BE49-F238E27FC236}">
                  <a16:creationId xmlns:a16="http://schemas.microsoft.com/office/drawing/2014/main" id="{C5978885-0287-4AC0-41E4-D951133A2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8CC38ACD-998E-F2BB-9EA0-93E52ED3FE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287" y="2121121"/>
            <a:ext cx="4420842" cy="3733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7ADF168-9609-D98C-6E55-1CDD3AC8F844}"/>
              </a:ext>
            </a:extLst>
          </p:cNvPr>
          <p:cNvSpPr txBox="1"/>
          <p:nvPr/>
        </p:nvSpPr>
        <p:spPr>
          <a:xfrm>
            <a:off x="1614487" y="5977419"/>
            <a:ext cx="236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GetKeyDown</a:t>
            </a:r>
            <a:r>
              <a:rPr lang="en-US" altLang="ko-KR" sz="18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18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함수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74753A-B020-418D-CB7A-88F4A5AC897B}"/>
              </a:ext>
            </a:extLst>
          </p:cNvPr>
          <p:cNvSpPr txBox="1"/>
          <p:nvPr/>
        </p:nvSpPr>
        <p:spPr>
          <a:xfrm>
            <a:off x="6854168" y="5977419"/>
            <a:ext cx="1409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Crush </a:t>
            </a:r>
            <a:r>
              <a:rPr lang="ko-KR" altLang="en-US" sz="18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함수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4348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3A467F00-BE5F-177A-C700-DFA5F5B8A9E7}"/>
              </a:ext>
            </a:extLst>
          </p:cNvPr>
          <p:cNvGrpSpPr>
            <a:grpSpLocks/>
          </p:cNvGrpSpPr>
          <p:nvPr/>
        </p:nvGrpSpPr>
        <p:grpSpPr>
          <a:xfrm>
            <a:off x="390530" y="935702"/>
            <a:ext cx="9884103" cy="6120000"/>
            <a:chOff x="412512" y="1174607"/>
            <a:chExt cx="9884103" cy="5220026"/>
          </a:xfrm>
        </p:grpSpPr>
        <p:pic>
          <p:nvPicPr>
            <p:cNvPr id="5" name="Object 2">
              <a:extLst>
                <a:ext uri="{FF2B5EF4-FFF2-40B4-BE49-F238E27FC236}">
                  <a16:creationId xmlns:a16="http://schemas.microsoft.com/office/drawing/2014/main" id="{13AFF5BB-FBEC-B75F-EB15-1A9E09931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6" name="그룹 1002">
            <a:extLst>
              <a:ext uri="{FF2B5EF4-FFF2-40B4-BE49-F238E27FC236}">
                <a16:creationId xmlns:a16="http://schemas.microsoft.com/office/drawing/2014/main" id="{E71235B4-E6BE-A3A8-716B-0136DB83C6C7}"/>
              </a:ext>
            </a:extLst>
          </p:cNvPr>
          <p:cNvGrpSpPr/>
          <p:nvPr/>
        </p:nvGrpSpPr>
        <p:grpSpPr>
          <a:xfrm>
            <a:off x="392686" y="6846263"/>
            <a:ext cx="9881947" cy="200838"/>
            <a:chOff x="426843" y="6243085"/>
            <a:chExt cx="9833901" cy="144831"/>
          </a:xfrm>
        </p:grpSpPr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B478E88F-B1F0-9C76-9019-4F56AEAB5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5142927-E947-604A-4C18-AFDA20B0F4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5660" y="1645162"/>
            <a:ext cx="3544643" cy="386891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47F06C5-035F-6A96-2C11-E2DBAE3A6F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0146" y="1759001"/>
            <a:ext cx="3544643" cy="386964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F3E60F11-63F0-36AD-D914-A7FB54BD58F9}"/>
              </a:ext>
            </a:extLst>
          </p:cNvPr>
          <p:cNvSpPr txBox="1"/>
          <p:nvPr/>
        </p:nvSpPr>
        <p:spPr>
          <a:xfrm>
            <a:off x="413804" y="428625"/>
            <a:ext cx="3562883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게임 </a:t>
            </a: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Main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코드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9" name="Object 14">
            <a:extLst>
              <a:ext uri="{FF2B5EF4-FFF2-40B4-BE49-F238E27FC236}">
                <a16:creationId xmlns:a16="http://schemas.microsoft.com/office/drawing/2014/main" id="{60A41038-BB62-FB46-71C1-584EEE57DB70}"/>
              </a:ext>
            </a:extLst>
          </p:cNvPr>
          <p:cNvSpPr txBox="1"/>
          <p:nvPr/>
        </p:nvSpPr>
        <p:spPr>
          <a:xfrm>
            <a:off x="6022768" y="5813289"/>
            <a:ext cx="269052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Main </a:t>
            </a:r>
            <a:r>
              <a:rPr lang="ko-KR" altLang="en-US" sz="18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코드</a:t>
            </a:r>
            <a:endParaRPr 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9662A9B9-C763-DB5A-C857-2B6DCE53FBDD}"/>
              </a:ext>
            </a:extLst>
          </p:cNvPr>
          <p:cNvSpPr txBox="1"/>
          <p:nvPr/>
        </p:nvSpPr>
        <p:spPr>
          <a:xfrm>
            <a:off x="5744598" y="6184582"/>
            <a:ext cx="3261289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장애물</a:t>
            </a:r>
            <a:r>
              <a:rPr lang="en-US" altLang="ko-KR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(</a:t>
            </a:r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나무</a:t>
            </a:r>
            <a:r>
              <a:rPr lang="en-US" altLang="ko-KR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)</a:t>
            </a:r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코드</a:t>
            </a:r>
            <a:endParaRPr lang="en-US" altLang="ko-KR" sz="1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단계 별 속도 코드</a:t>
            </a:r>
            <a:endParaRPr lang="en-US" altLang="ko-KR" sz="1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grpSp>
        <p:nvGrpSpPr>
          <p:cNvPr id="12" name="그룹 1005">
            <a:extLst>
              <a:ext uri="{FF2B5EF4-FFF2-40B4-BE49-F238E27FC236}">
                <a16:creationId xmlns:a16="http://schemas.microsoft.com/office/drawing/2014/main" id="{415F517E-F267-6F23-B779-EB9DD368A8B2}"/>
              </a:ext>
            </a:extLst>
          </p:cNvPr>
          <p:cNvGrpSpPr/>
          <p:nvPr/>
        </p:nvGrpSpPr>
        <p:grpSpPr>
          <a:xfrm>
            <a:off x="7141899" y="5462939"/>
            <a:ext cx="460728" cy="427801"/>
            <a:chOff x="2211216" y="4876666"/>
            <a:chExt cx="460728" cy="427801"/>
          </a:xfrm>
        </p:grpSpPr>
        <p:grpSp>
          <p:nvGrpSpPr>
            <p:cNvPr id="13" name="그룹 1006">
              <a:extLst>
                <a:ext uri="{FF2B5EF4-FFF2-40B4-BE49-F238E27FC236}">
                  <a16:creationId xmlns:a16="http://schemas.microsoft.com/office/drawing/2014/main" id="{D84415CF-3EE7-4BA1-779B-F58ED01D7345}"/>
                </a:ext>
              </a:extLst>
            </p:cNvPr>
            <p:cNvGrpSpPr/>
            <p:nvPr/>
          </p:nvGrpSpPr>
          <p:grpSpPr>
            <a:xfrm>
              <a:off x="2230660" y="4876666"/>
              <a:ext cx="427801" cy="427801"/>
              <a:chOff x="2230660" y="4876666"/>
              <a:chExt cx="427801" cy="427801"/>
            </a:xfrm>
          </p:grpSpPr>
          <p:pic>
            <p:nvPicPr>
              <p:cNvPr id="21" name="Object 21">
                <a:extLst>
                  <a:ext uri="{FF2B5EF4-FFF2-40B4-BE49-F238E27FC236}">
                    <a16:creationId xmlns:a16="http://schemas.microsoft.com/office/drawing/2014/main" id="{6C7F8354-6182-51D7-DEDB-10474FBFD4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2230660" y="4876666"/>
                <a:ext cx="427801" cy="427801"/>
              </a:xfrm>
              <a:prstGeom prst="rect">
                <a:avLst/>
              </a:prstGeom>
            </p:spPr>
          </p:pic>
        </p:grpSp>
        <p:sp>
          <p:nvSpPr>
            <p:cNvPr id="20" name="Object 24">
              <a:extLst>
                <a:ext uri="{FF2B5EF4-FFF2-40B4-BE49-F238E27FC236}">
                  <a16:creationId xmlns:a16="http://schemas.microsoft.com/office/drawing/2014/main" id="{BDCB35DA-9792-CC48-DF7A-5F0906C14102}"/>
                </a:ext>
              </a:extLst>
            </p:cNvPr>
            <p:cNvSpPr txBox="1"/>
            <p:nvPr/>
          </p:nvSpPr>
          <p:spPr>
            <a:xfrm>
              <a:off x="2211216" y="4956822"/>
              <a:ext cx="460728" cy="3231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1500" dirty="0">
                  <a:solidFill>
                    <a:srgbClr val="000000"/>
                  </a:solidFill>
                  <a:latin typeface="Jalnan OTF" pitchFamily="34" charset="0"/>
                  <a:cs typeface="Jalnan OTF" pitchFamily="34" charset="0"/>
                </a:rPr>
                <a:t>02</a:t>
              </a:r>
              <a:endParaRPr lang="en-US" dirty="0"/>
            </a:p>
          </p:txBody>
        </p:sp>
      </p:grpSp>
      <p:sp>
        <p:nvSpPr>
          <p:cNvPr id="23" name="Object 14">
            <a:extLst>
              <a:ext uri="{FF2B5EF4-FFF2-40B4-BE49-F238E27FC236}">
                <a16:creationId xmlns:a16="http://schemas.microsoft.com/office/drawing/2014/main" id="{5729A2CC-882D-53E9-BA73-FF54221370CC}"/>
              </a:ext>
            </a:extLst>
          </p:cNvPr>
          <p:cNvSpPr txBox="1"/>
          <p:nvPr/>
        </p:nvSpPr>
        <p:spPr>
          <a:xfrm>
            <a:off x="2086999" y="5813289"/>
            <a:ext cx="269052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Main </a:t>
            </a:r>
            <a:r>
              <a:rPr lang="ko-KR" altLang="en-US" sz="18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코드</a:t>
            </a:r>
            <a:endParaRPr 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5" name="Object 15">
            <a:extLst>
              <a:ext uri="{FF2B5EF4-FFF2-40B4-BE49-F238E27FC236}">
                <a16:creationId xmlns:a16="http://schemas.microsoft.com/office/drawing/2014/main" id="{F46CC22E-0A6C-FE76-61D9-5741F77205A9}"/>
              </a:ext>
            </a:extLst>
          </p:cNvPr>
          <p:cNvSpPr txBox="1"/>
          <p:nvPr/>
        </p:nvSpPr>
        <p:spPr>
          <a:xfrm>
            <a:off x="1808829" y="6184582"/>
            <a:ext cx="3261289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코드</a:t>
            </a:r>
            <a:endParaRPr lang="en-US" altLang="ko-KR" sz="1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grpSp>
        <p:nvGrpSpPr>
          <p:cNvPr id="26" name="그룹 1005">
            <a:extLst>
              <a:ext uri="{FF2B5EF4-FFF2-40B4-BE49-F238E27FC236}">
                <a16:creationId xmlns:a16="http://schemas.microsoft.com/office/drawing/2014/main" id="{BA1AE0FD-4536-DE56-6335-C33DBA832F36}"/>
              </a:ext>
            </a:extLst>
          </p:cNvPr>
          <p:cNvGrpSpPr/>
          <p:nvPr/>
        </p:nvGrpSpPr>
        <p:grpSpPr>
          <a:xfrm>
            <a:off x="3206130" y="5462939"/>
            <a:ext cx="460728" cy="427801"/>
            <a:chOff x="2211216" y="4876666"/>
            <a:chExt cx="460728" cy="427801"/>
          </a:xfrm>
        </p:grpSpPr>
        <p:grpSp>
          <p:nvGrpSpPr>
            <p:cNvPr id="27" name="그룹 1006">
              <a:extLst>
                <a:ext uri="{FF2B5EF4-FFF2-40B4-BE49-F238E27FC236}">
                  <a16:creationId xmlns:a16="http://schemas.microsoft.com/office/drawing/2014/main" id="{79A0D737-6FEF-573D-D23C-C015C004972F}"/>
                </a:ext>
              </a:extLst>
            </p:cNvPr>
            <p:cNvGrpSpPr/>
            <p:nvPr/>
          </p:nvGrpSpPr>
          <p:grpSpPr>
            <a:xfrm>
              <a:off x="2230660" y="4876666"/>
              <a:ext cx="427801" cy="427801"/>
              <a:chOff x="2230660" y="4876666"/>
              <a:chExt cx="427801" cy="427801"/>
            </a:xfrm>
          </p:grpSpPr>
          <p:pic>
            <p:nvPicPr>
              <p:cNvPr id="31" name="Object 21">
                <a:extLst>
                  <a:ext uri="{FF2B5EF4-FFF2-40B4-BE49-F238E27FC236}">
                    <a16:creationId xmlns:a16="http://schemas.microsoft.com/office/drawing/2014/main" id="{49936722-9178-6E97-983D-F9C0FB9FF6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2230660" y="4876666"/>
                <a:ext cx="427801" cy="427801"/>
              </a:xfrm>
              <a:prstGeom prst="rect">
                <a:avLst/>
              </a:prstGeom>
            </p:spPr>
          </p:pic>
        </p:grpSp>
        <p:sp>
          <p:nvSpPr>
            <p:cNvPr id="29" name="Object 24">
              <a:extLst>
                <a:ext uri="{FF2B5EF4-FFF2-40B4-BE49-F238E27FC236}">
                  <a16:creationId xmlns:a16="http://schemas.microsoft.com/office/drawing/2014/main" id="{4EA2DA4F-6788-7581-54A7-265C2F7B54EB}"/>
                </a:ext>
              </a:extLst>
            </p:cNvPr>
            <p:cNvSpPr txBox="1"/>
            <p:nvPr/>
          </p:nvSpPr>
          <p:spPr>
            <a:xfrm>
              <a:off x="2211216" y="4956822"/>
              <a:ext cx="460728" cy="3231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1500" dirty="0">
                  <a:solidFill>
                    <a:srgbClr val="000000"/>
                  </a:solidFill>
                  <a:latin typeface="Jalnan OTF" pitchFamily="34" charset="0"/>
                  <a:cs typeface="Jalnan OTF" pitchFamily="34" charset="0"/>
                </a:rPr>
                <a:t>01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9367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23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84045642-B900-931F-4143-C2E56EF700E3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2659BB08-542E-9A25-82F2-9084652E8D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248771" y="2471031"/>
            <a:ext cx="4149954" cy="25699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100" b="1" kern="0" spc="-400" dirty="0">
                <a:ln w="107950">
                  <a:solidFill>
                    <a:schemeClr val="tx1"/>
                  </a:solidFill>
                </a:ln>
                <a:noFill/>
                <a:latin typeface="Jalnan OTF" pitchFamily="34" charset="0"/>
                <a:cs typeface="Jalnan OTF" pitchFamily="34" charset="0"/>
              </a:rPr>
              <a:t>03</a:t>
            </a:r>
            <a:endParaRPr lang="en-US" dirty="0">
              <a:ln w="107950"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0752" y="3026583"/>
            <a:ext cx="8753088" cy="14766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5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프로젝트 수행결과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9246552" y="1735849"/>
            <a:ext cx="414619" cy="331457"/>
            <a:chOff x="9246552" y="2101450"/>
            <a:chExt cx="414619" cy="33145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9246552" y="2101450"/>
              <a:ext cx="414619" cy="331457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890752" y="4468513"/>
            <a:ext cx="3847935" cy="4462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-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</a:t>
            </a:r>
            <a:r>
              <a:rPr lang="en-US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게임</a:t>
            </a:r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실행화면 </a:t>
            </a:r>
            <a:endParaRPr lang="en-US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grpSp>
        <p:nvGrpSpPr>
          <p:cNvPr id="6" name="그룹 1002">
            <a:extLst>
              <a:ext uri="{FF2B5EF4-FFF2-40B4-BE49-F238E27FC236}">
                <a16:creationId xmlns:a16="http://schemas.microsoft.com/office/drawing/2014/main" id="{66F0D99D-1223-2213-3906-577358815835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96E17326-10AC-3BF7-3D09-E5717F26A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0274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01">
            <a:extLst>
              <a:ext uri="{FF2B5EF4-FFF2-40B4-BE49-F238E27FC236}">
                <a16:creationId xmlns:a16="http://schemas.microsoft.com/office/drawing/2014/main" id="{B34D334C-B091-0615-7FC5-F1272D52DB1E}"/>
              </a:ext>
            </a:extLst>
          </p:cNvPr>
          <p:cNvGrpSpPr>
            <a:grpSpLocks/>
          </p:cNvGrpSpPr>
          <p:nvPr/>
        </p:nvGrpSpPr>
        <p:grpSpPr>
          <a:xfrm>
            <a:off x="390530" y="935702"/>
            <a:ext cx="9884103" cy="6120000"/>
            <a:chOff x="412512" y="1174607"/>
            <a:chExt cx="9884103" cy="5220026"/>
          </a:xfrm>
        </p:grpSpPr>
        <p:pic>
          <p:nvPicPr>
            <p:cNvPr id="12" name="Object 2">
              <a:extLst>
                <a:ext uri="{FF2B5EF4-FFF2-40B4-BE49-F238E27FC236}">
                  <a16:creationId xmlns:a16="http://schemas.microsoft.com/office/drawing/2014/main" id="{58D7ABE5-AAB4-C785-2D22-42CE0173F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13" name="그룹 1002">
            <a:extLst>
              <a:ext uri="{FF2B5EF4-FFF2-40B4-BE49-F238E27FC236}">
                <a16:creationId xmlns:a16="http://schemas.microsoft.com/office/drawing/2014/main" id="{2F5E4DD8-D8BB-6CE4-5AEC-3B176D6384A6}"/>
              </a:ext>
            </a:extLst>
          </p:cNvPr>
          <p:cNvGrpSpPr/>
          <p:nvPr/>
        </p:nvGrpSpPr>
        <p:grpSpPr>
          <a:xfrm>
            <a:off x="392686" y="6846263"/>
            <a:ext cx="9881947" cy="200838"/>
            <a:chOff x="426843" y="6243085"/>
            <a:chExt cx="9833901" cy="144831"/>
          </a:xfrm>
        </p:grpSpPr>
        <p:pic>
          <p:nvPicPr>
            <p:cNvPr id="14" name="Object 5">
              <a:extLst>
                <a:ext uri="{FF2B5EF4-FFF2-40B4-BE49-F238E27FC236}">
                  <a16:creationId xmlns:a16="http://schemas.microsoft.com/office/drawing/2014/main" id="{858A5FDF-28BB-F1AF-5EA1-B1EEA858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D57E208-DEDD-6330-BBAA-4919390E9A3D}"/>
              </a:ext>
            </a:extLst>
          </p:cNvPr>
          <p:cNvSpPr txBox="1"/>
          <p:nvPr/>
        </p:nvSpPr>
        <p:spPr>
          <a:xfrm>
            <a:off x="426843" y="352425"/>
            <a:ext cx="3778444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게임 코드 실행화면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884E32E-1E0E-245D-B617-D8299033F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0" y="2473926"/>
            <a:ext cx="4495799" cy="3122375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CCF7B6FC-108F-0DAA-B810-129CABFC28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887" y="2475101"/>
            <a:ext cx="4481512" cy="3121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5E1FE9-30DA-8D07-836E-26992E7AE0AF}"/>
              </a:ext>
            </a:extLst>
          </p:cNvPr>
          <p:cNvSpPr txBox="1"/>
          <p:nvPr/>
        </p:nvSpPr>
        <p:spPr>
          <a:xfrm>
            <a:off x="2204077" y="5823636"/>
            <a:ext cx="1393923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걷는 모습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E7AB42-8CBC-1756-5ED2-FEE539AACD5B}"/>
              </a:ext>
            </a:extLst>
          </p:cNvPr>
          <p:cNvSpPr txBox="1"/>
          <p:nvPr/>
        </p:nvSpPr>
        <p:spPr>
          <a:xfrm>
            <a:off x="6822313" y="5823636"/>
            <a:ext cx="1990659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점프하는 모습</a:t>
            </a:r>
          </a:p>
        </p:txBody>
      </p:sp>
    </p:spTree>
    <p:extLst>
      <p:ext uri="{BB962C8B-B14F-4D97-AF65-F5344CB8AC3E}">
        <p14:creationId xmlns:p14="http://schemas.microsoft.com/office/powerpoint/2010/main" val="2675901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3F12902C-E76C-E23C-C516-29093AD148C3}"/>
              </a:ext>
            </a:extLst>
          </p:cNvPr>
          <p:cNvGrpSpPr>
            <a:grpSpLocks/>
          </p:cNvGrpSpPr>
          <p:nvPr/>
        </p:nvGrpSpPr>
        <p:grpSpPr>
          <a:xfrm>
            <a:off x="390530" y="935702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389FB599-5E9B-7F3C-F1E8-219072B44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5" name="그룹 1002">
            <a:extLst>
              <a:ext uri="{FF2B5EF4-FFF2-40B4-BE49-F238E27FC236}">
                <a16:creationId xmlns:a16="http://schemas.microsoft.com/office/drawing/2014/main" id="{84D0F2C7-20D0-7656-42FC-88B3A8AC3B7C}"/>
              </a:ext>
            </a:extLst>
          </p:cNvPr>
          <p:cNvGrpSpPr/>
          <p:nvPr/>
        </p:nvGrpSpPr>
        <p:grpSpPr>
          <a:xfrm>
            <a:off x="392686" y="6846263"/>
            <a:ext cx="9881947" cy="200838"/>
            <a:chOff x="426843" y="6243085"/>
            <a:chExt cx="9833901" cy="144831"/>
          </a:xfrm>
        </p:grpSpPr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B129F035-8F13-C278-D014-89DA3F305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8" name="Object 9">
            <a:extLst>
              <a:ext uri="{FF2B5EF4-FFF2-40B4-BE49-F238E27FC236}">
                <a16:creationId xmlns:a16="http://schemas.microsoft.com/office/drawing/2014/main" id="{18EB3E2B-B03A-0249-FA5F-5B36B3A3D069}"/>
              </a:ext>
            </a:extLst>
          </p:cNvPr>
          <p:cNvSpPr txBox="1"/>
          <p:nvPr/>
        </p:nvSpPr>
        <p:spPr>
          <a:xfrm>
            <a:off x="967248" y="2991627"/>
            <a:ext cx="8753088" cy="17851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작동화면은 </a:t>
            </a:r>
            <a:endParaRPr lang="en-US" altLang="ko-KR" sz="55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직접 보여드리겠습니다</a:t>
            </a:r>
            <a:r>
              <a:rPr lang="en-US" altLang="ko-KR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:)</a:t>
            </a:r>
            <a:endParaRPr lang="en-US" sz="55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9" name="Object 13">
            <a:extLst>
              <a:ext uri="{FF2B5EF4-FFF2-40B4-BE49-F238E27FC236}">
                <a16:creationId xmlns:a16="http://schemas.microsoft.com/office/drawing/2014/main" id="{C9A82342-7C03-6799-A8A1-EB5811B2B190}"/>
              </a:ext>
            </a:extLst>
          </p:cNvPr>
          <p:cNvSpPr txBox="1"/>
          <p:nvPr/>
        </p:nvSpPr>
        <p:spPr>
          <a:xfrm>
            <a:off x="4078379" y="5211332"/>
            <a:ext cx="253082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0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잠시만 기다려주세요</a:t>
            </a:r>
            <a:r>
              <a:rPr lang="en-US" altLang="ko-KR" sz="20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!</a:t>
            </a:r>
            <a:endParaRPr lang="en-US" sz="20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57E208-DEDD-6330-BBAA-4919390E9A3D}"/>
              </a:ext>
            </a:extLst>
          </p:cNvPr>
          <p:cNvSpPr txBox="1"/>
          <p:nvPr/>
        </p:nvSpPr>
        <p:spPr>
          <a:xfrm>
            <a:off x="426843" y="352425"/>
            <a:ext cx="3778444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게임 코드 실행화면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4700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3F12902C-E76C-E23C-C516-29093AD148C3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389FB599-5E9B-7F3C-F1E8-219072B44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5" name="그룹 1002">
            <a:extLst>
              <a:ext uri="{FF2B5EF4-FFF2-40B4-BE49-F238E27FC236}">
                <a16:creationId xmlns:a16="http://schemas.microsoft.com/office/drawing/2014/main" id="{84D0F2C7-20D0-7656-42FC-88B3A8AC3B7C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B129F035-8F13-C278-D014-89DA3F305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8" name="Object 9">
            <a:extLst>
              <a:ext uri="{FF2B5EF4-FFF2-40B4-BE49-F238E27FC236}">
                <a16:creationId xmlns:a16="http://schemas.microsoft.com/office/drawing/2014/main" id="{18EB3E2B-B03A-0249-FA5F-5B36B3A3D069}"/>
              </a:ext>
            </a:extLst>
          </p:cNvPr>
          <p:cNvSpPr txBox="1"/>
          <p:nvPr/>
        </p:nvSpPr>
        <p:spPr>
          <a:xfrm>
            <a:off x="2115609" y="2557075"/>
            <a:ext cx="6433944" cy="2396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028700" indent="-1028700" algn="ctr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홀 맨 점프 게임</a:t>
            </a:r>
            <a:endParaRPr lang="en-US" altLang="ko-KR" sz="55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marL="1028700" indent="-1028700" algn="ctr">
              <a:lnSpc>
                <a:spcPct val="150000"/>
              </a:lnSpc>
              <a:buFont typeface="+mj-lt"/>
              <a:buAutoNum type="romanUcPeriod"/>
            </a:pPr>
            <a:r>
              <a:rPr lang="en-US" altLang="ko-KR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2048 </a:t>
            </a:r>
            <a:r>
              <a:rPr lang="ko-KR" altLang="en-US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</a:t>
            </a:r>
            <a:endParaRPr lang="en-US" sz="55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041CE60-25E2-B65E-F9D8-42920DE2E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087" y="4294780"/>
            <a:ext cx="200025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258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504D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504D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001">
            <a:extLst>
              <a:ext uri="{FF2B5EF4-FFF2-40B4-BE49-F238E27FC236}">
                <a16:creationId xmlns:a16="http://schemas.microsoft.com/office/drawing/2014/main" id="{78551BA9-4101-4571-9DA9-852E23AF4E11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10" name="Object 2">
              <a:extLst>
                <a:ext uri="{FF2B5EF4-FFF2-40B4-BE49-F238E27FC236}">
                  <a16:creationId xmlns:a16="http://schemas.microsoft.com/office/drawing/2014/main" id="{207BA7E4-ED55-AC1B-F0DF-D23CA76410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248771" y="2584658"/>
            <a:ext cx="4149954" cy="2569934"/>
          </a:xfrm>
          <a:prstGeom prst="rect">
            <a:avLst/>
          </a:prstGeom>
          <a:noFill/>
          <a:ln w="19050"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sz="16100" kern="0" spc="-400" dirty="0">
                <a:ln w="10795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01</a:t>
            </a:r>
            <a:endParaRPr lang="en-US" dirty="0">
              <a:ln w="107950">
                <a:solidFill>
                  <a:schemeClr val="tx1"/>
                </a:solidFill>
              </a:ln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05728" y="4481700"/>
            <a:ext cx="3814630" cy="11541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프로젝트</a:t>
            </a:r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개발 일정 및 </a:t>
            </a:r>
            <a:r>
              <a:rPr lang="en-US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과정</a:t>
            </a:r>
            <a:endParaRPr lang="en-US" sz="2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프로젝트 관련 이론</a:t>
            </a:r>
            <a:endParaRPr lang="en-US" altLang="ko-KR" sz="2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2048게임방법 </a:t>
            </a:r>
            <a:r>
              <a:rPr lang="en-US" altLang="ko-KR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소개</a:t>
            </a:r>
            <a:endParaRPr lang="en-US" sz="2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05728" y="2991464"/>
            <a:ext cx="7318020" cy="15468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5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프로젝트 개요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9234487" y="1876768"/>
            <a:ext cx="414619" cy="331457"/>
            <a:chOff x="9246552" y="2101450"/>
            <a:chExt cx="414619" cy="33145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9246552" y="2101450"/>
              <a:ext cx="414619" cy="331457"/>
            </a:xfrm>
            <a:prstGeom prst="rect">
              <a:avLst/>
            </a:prstGeom>
          </p:spPr>
        </p:pic>
      </p:grpSp>
      <p:grpSp>
        <p:nvGrpSpPr>
          <p:cNvPr id="11" name="그룹 1002">
            <a:extLst>
              <a:ext uri="{FF2B5EF4-FFF2-40B4-BE49-F238E27FC236}">
                <a16:creationId xmlns:a16="http://schemas.microsoft.com/office/drawing/2014/main" id="{1A309D8D-062E-A7F4-6561-2C3CE9796033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226C9591-8978-B327-A4BC-B3C44A239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ED4703B1-AE71-FC45-2B3A-FA4C3169A741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5159D0DD-07FF-3F57-7A2E-E67A681E7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3501036" y="2232630"/>
            <a:ext cx="3463144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0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프로젝트 개발 일정</a:t>
            </a:r>
            <a:endParaRPr lang="en-US" sz="3000" dirty="0"/>
          </a:p>
        </p:txBody>
      </p:sp>
      <p:sp>
        <p:nvSpPr>
          <p:cNvPr id="11" name="Object 11"/>
          <p:cNvSpPr txBox="1"/>
          <p:nvPr/>
        </p:nvSpPr>
        <p:spPr>
          <a:xfrm>
            <a:off x="3774205" y="2780701"/>
            <a:ext cx="2916807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00" b="1" kern="0" spc="-100" dirty="0" err="1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콘솔창으로</a:t>
            </a:r>
            <a:r>
              <a:rPr lang="en-US" sz="14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 </a:t>
            </a:r>
            <a:r>
              <a:rPr lang="en-US" altLang="ko-KR" sz="1400" b="1" kern="0" spc="-100" dirty="0">
                <a:solidFill>
                  <a:srgbClr val="FFC04A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2048</a:t>
            </a:r>
            <a:r>
              <a:rPr lang="en-US" altLang="ko-KR" sz="14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 </a:t>
            </a:r>
            <a:r>
              <a:rPr lang="en-US" sz="1400" b="1" kern="0" spc="-100" dirty="0" err="1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게임</a:t>
            </a:r>
            <a:r>
              <a:rPr lang="en-US" sz="14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 구현하기</a:t>
            </a:r>
            <a:endParaRPr lang="en-US" sz="1400" b="1" dirty="0">
              <a:latin typeface="S-Core Dream 4 Regular" panose="020B0503030302020204" pitchFamily="34" charset="-127"/>
              <a:ea typeface="S-Core Dream 4 Regular" panose="020B0503030302020204" pitchFamily="34" charset="-127"/>
            </a:endParaRPr>
          </a:p>
        </p:txBody>
      </p:sp>
      <p:sp>
        <p:nvSpPr>
          <p:cNvPr id="3" name="Object 12">
            <a:extLst>
              <a:ext uri="{FF2B5EF4-FFF2-40B4-BE49-F238E27FC236}">
                <a16:creationId xmlns:a16="http://schemas.microsoft.com/office/drawing/2014/main" id="{311E3D25-1E71-F6C3-240D-E78A37A67492}"/>
              </a:ext>
            </a:extLst>
          </p:cNvPr>
          <p:cNvSpPr txBox="1"/>
          <p:nvPr/>
        </p:nvSpPr>
        <p:spPr>
          <a:xfrm>
            <a:off x="1378555" y="5215236"/>
            <a:ext cx="2017417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7 . 29일 ,  8 . 1일</a:t>
            </a:r>
            <a:endParaRPr lang="en-US" dirty="0"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7E0E3FCA-331C-4DDF-76C1-C86C44FF20E2}"/>
              </a:ext>
            </a:extLst>
          </p:cNvPr>
          <p:cNvSpPr txBox="1"/>
          <p:nvPr/>
        </p:nvSpPr>
        <p:spPr>
          <a:xfrm>
            <a:off x="1158064" y="5690534"/>
            <a:ext cx="2327861" cy="3179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개발방향 및 의견 수립</a:t>
            </a:r>
            <a:endParaRPr lang="en-US" dirty="0"/>
          </a:p>
        </p:txBody>
      </p:sp>
      <p:sp>
        <p:nvSpPr>
          <p:cNvPr id="15" name="Object 10">
            <a:extLst>
              <a:ext uri="{FF2B5EF4-FFF2-40B4-BE49-F238E27FC236}">
                <a16:creationId xmlns:a16="http://schemas.microsoft.com/office/drawing/2014/main" id="{794DEEC8-41AF-65CD-96E7-ABC1974B2028}"/>
              </a:ext>
            </a:extLst>
          </p:cNvPr>
          <p:cNvSpPr txBox="1"/>
          <p:nvPr/>
        </p:nvSpPr>
        <p:spPr>
          <a:xfrm>
            <a:off x="3119646" y="4357374"/>
            <a:ext cx="552651" cy="7363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&gt;</a:t>
            </a:r>
            <a:endParaRPr lang="en-US" dirty="0"/>
          </a:p>
        </p:txBody>
      </p:sp>
      <p:grpSp>
        <p:nvGrpSpPr>
          <p:cNvPr id="16" name="그룹 1003">
            <a:extLst>
              <a:ext uri="{FF2B5EF4-FFF2-40B4-BE49-F238E27FC236}">
                <a16:creationId xmlns:a16="http://schemas.microsoft.com/office/drawing/2014/main" id="{7714A6CD-3981-12EA-74C0-8366581881E6}"/>
              </a:ext>
            </a:extLst>
          </p:cNvPr>
          <p:cNvGrpSpPr/>
          <p:nvPr/>
        </p:nvGrpSpPr>
        <p:grpSpPr>
          <a:xfrm>
            <a:off x="5809733" y="4101624"/>
            <a:ext cx="981349" cy="981349"/>
            <a:chOff x="5809733" y="3839539"/>
            <a:chExt cx="981349" cy="981349"/>
          </a:xfrm>
        </p:grpSpPr>
        <p:pic>
          <p:nvPicPr>
            <p:cNvPr id="18" name="Object 13">
              <a:extLst>
                <a:ext uri="{FF2B5EF4-FFF2-40B4-BE49-F238E27FC236}">
                  <a16:creationId xmlns:a16="http://schemas.microsoft.com/office/drawing/2014/main" id="{F5B91EAC-417F-FEF4-7ED9-2396A9B83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809733" y="3839539"/>
              <a:ext cx="981349" cy="981349"/>
            </a:xfrm>
            <a:prstGeom prst="rect">
              <a:avLst/>
            </a:prstGeom>
          </p:spPr>
        </p:pic>
      </p:grpSp>
      <p:grpSp>
        <p:nvGrpSpPr>
          <p:cNvPr id="19" name="그룹 1004">
            <a:extLst>
              <a:ext uri="{FF2B5EF4-FFF2-40B4-BE49-F238E27FC236}">
                <a16:creationId xmlns:a16="http://schemas.microsoft.com/office/drawing/2014/main" id="{2E017E95-661C-8C66-0D6B-3FB9B3B94BF7}"/>
              </a:ext>
            </a:extLst>
          </p:cNvPr>
          <p:cNvGrpSpPr/>
          <p:nvPr/>
        </p:nvGrpSpPr>
        <p:grpSpPr>
          <a:xfrm>
            <a:off x="3853161" y="4101624"/>
            <a:ext cx="981349" cy="981349"/>
            <a:chOff x="3853161" y="3839539"/>
            <a:chExt cx="981349" cy="981349"/>
          </a:xfrm>
        </p:grpSpPr>
        <p:pic>
          <p:nvPicPr>
            <p:cNvPr id="21" name="Object 16">
              <a:extLst>
                <a:ext uri="{FF2B5EF4-FFF2-40B4-BE49-F238E27FC236}">
                  <a16:creationId xmlns:a16="http://schemas.microsoft.com/office/drawing/2014/main" id="{27635FD5-F302-ABFC-1E29-1FCC8A0E9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853161" y="3839539"/>
              <a:ext cx="981349" cy="981349"/>
            </a:xfrm>
            <a:prstGeom prst="rect">
              <a:avLst/>
            </a:prstGeom>
          </p:spPr>
        </p:pic>
      </p:grpSp>
      <p:grpSp>
        <p:nvGrpSpPr>
          <p:cNvPr id="22" name="그룹 1005">
            <a:extLst>
              <a:ext uri="{FF2B5EF4-FFF2-40B4-BE49-F238E27FC236}">
                <a16:creationId xmlns:a16="http://schemas.microsoft.com/office/drawing/2014/main" id="{3E2E6218-5ADD-3C9E-9967-9A062F7551A4}"/>
              </a:ext>
            </a:extLst>
          </p:cNvPr>
          <p:cNvGrpSpPr/>
          <p:nvPr/>
        </p:nvGrpSpPr>
        <p:grpSpPr>
          <a:xfrm>
            <a:off x="1896590" y="4101624"/>
            <a:ext cx="981349" cy="981349"/>
            <a:chOff x="1896590" y="3839539"/>
            <a:chExt cx="981349" cy="981349"/>
          </a:xfrm>
        </p:grpSpPr>
        <p:pic>
          <p:nvPicPr>
            <p:cNvPr id="24" name="Object 19">
              <a:extLst>
                <a:ext uri="{FF2B5EF4-FFF2-40B4-BE49-F238E27FC236}">
                  <a16:creationId xmlns:a16="http://schemas.microsoft.com/office/drawing/2014/main" id="{5E7864C7-8163-DFB4-2D1C-291DE1BF6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96590" y="3839539"/>
              <a:ext cx="981349" cy="981349"/>
            </a:xfrm>
            <a:prstGeom prst="rect">
              <a:avLst/>
            </a:prstGeom>
          </p:spPr>
        </p:pic>
      </p:grpSp>
      <p:grpSp>
        <p:nvGrpSpPr>
          <p:cNvPr id="35" name="그룹 1006">
            <a:extLst>
              <a:ext uri="{FF2B5EF4-FFF2-40B4-BE49-F238E27FC236}">
                <a16:creationId xmlns:a16="http://schemas.microsoft.com/office/drawing/2014/main" id="{75C0AA01-6752-3FF2-B3DE-916152BAA619}"/>
              </a:ext>
            </a:extLst>
          </p:cNvPr>
          <p:cNvGrpSpPr/>
          <p:nvPr/>
        </p:nvGrpSpPr>
        <p:grpSpPr>
          <a:xfrm>
            <a:off x="7766304" y="4102992"/>
            <a:ext cx="978613" cy="978613"/>
            <a:chOff x="7766304" y="3840907"/>
            <a:chExt cx="978613" cy="978613"/>
          </a:xfrm>
        </p:grpSpPr>
        <p:pic>
          <p:nvPicPr>
            <p:cNvPr id="36" name="Object 22">
              <a:extLst>
                <a:ext uri="{FF2B5EF4-FFF2-40B4-BE49-F238E27FC236}">
                  <a16:creationId xmlns:a16="http://schemas.microsoft.com/office/drawing/2014/main" id="{83A86262-E936-BDDD-53DA-A56A467C0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66304" y="3840907"/>
              <a:ext cx="978613" cy="978613"/>
            </a:xfrm>
            <a:prstGeom prst="rect">
              <a:avLst/>
            </a:prstGeom>
          </p:spPr>
        </p:pic>
      </p:grpSp>
      <p:sp>
        <p:nvSpPr>
          <p:cNvPr id="37" name="Object 25">
            <a:extLst>
              <a:ext uri="{FF2B5EF4-FFF2-40B4-BE49-F238E27FC236}">
                <a16:creationId xmlns:a16="http://schemas.microsoft.com/office/drawing/2014/main" id="{BE8EF7F3-584B-9CEF-10D2-F79D1FF44B4E}"/>
              </a:ext>
            </a:extLst>
          </p:cNvPr>
          <p:cNvSpPr txBox="1"/>
          <p:nvPr/>
        </p:nvSpPr>
        <p:spPr>
          <a:xfrm>
            <a:off x="5071292" y="4364956"/>
            <a:ext cx="552651" cy="7363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&gt;</a:t>
            </a:r>
            <a:endParaRPr lang="en-US" dirty="0"/>
          </a:p>
        </p:txBody>
      </p:sp>
      <p:sp>
        <p:nvSpPr>
          <p:cNvPr id="38" name="Object 26">
            <a:extLst>
              <a:ext uri="{FF2B5EF4-FFF2-40B4-BE49-F238E27FC236}">
                <a16:creationId xmlns:a16="http://schemas.microsoft.com/office/drawing/2014/main" id="{3D809EA3-AEAB-D41A-8E40-03435A05B460}"/>
              </a:ext>
            </a:extLst>
          </p:cNvPr>
          <p:cNvSpPr txBox="1"/>
          <p:nvPr/>
        </p:nvSpPr>
        <p:spPr>
          <a:xfrm>
            <a:off x="1852040" y="4284521"/>
            <a:ext cx="1132694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400" kern="0" spc="500" dirty="0">
                <a:ln w="1778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01</a:t>
            </a:r>
            <a:endParaRPr lang="en-US" dirty="0">
              <a:ln w="17780">
                <a:solidFill>
                  <a:schemeClr val="tx1"/>
                </a:solidFill>
              </a:ln>
            </a:endParaRPr>
          </a:p>
        </p:txBody>
      </p:sp>
      <p:sp>
        <p:nvSpPr>
          <p:cNvPr id="39" name="Object 27">
            <a:extLst>
              <a:ext uri="{FF2B5EF4-FFF2-40B4-BE49-F238E27FC236}">
                <a16:creationId xmlns:a16="http://schemas.microsoft.com/office/drawing/2014/main" id="{1B876674-758E-6042-80C3-CC1928EA51DC}"/>
              </a:ext>
            </a:extLst>
          </p:cNvPr>
          <p:cNvSpPr txBox="1"/>
          <p:nvPr/>
        </p:nvSpPr>
        <p:spPr>
          <a:xfrm>
            <a:off x="3810525" y="4272228"/>
            <a:ext cx="1132694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400" kern="0" spc="500" dirty="0">
                <a:ln w="1778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02</a:t>
            </a:r>
            <a:endParaRPr lang="en-US" dirty="0">
              <a:ln w="17780">
                <a:solidFill>
                  <a:schemeClr val="tx1"/>
                </a:solidFill>
              </a:ln>
            </a:endParaRPr>
          </a:p>
        </p:txBody>
      </p:sp>
      <p:sp>
        <p:nvSpPr>
          <p:cNvPr id="40" name="Object 28">
            <a:extLst>
              <a:ext uri="{FF2B5EF4-FFF2-40B4-BE49-F238E27FC236}">
                <a16:creationId xmlns:a16="http://schemas.microsoft.com/office/drawing/2014/main" id="{9D36403F-E8D5-4EC9-0ABF-3C87935872E2}"/>
              </a:ext>
            </a:extLst>
          </p:cNvPr>
          <p:cNvSpPr txBox="1"/>
          <p:nvPr/>
        </p:nvSpPr>
        <p:spPr>
          <a:xfrm>
            <a:off x="5756970" y="4288613"/>
            <a:ext cx="1132694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400" kern="0" spc="500" dirty="0">
                <a:ln w="1778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03</a:t>
            </a:r>
            <a:endParaRPr lang="en-US" dirty="0">
              <a:ln w="17780">
                <a:solidFill>
                  <a:schemeClr val="tx1"/>
                </a:solidFill>
              </a:ln>
            </a:endParaRPr>
          </a:p>
        </p:txBody>
      </p:sp>
      <p:sp>
        <p:nvSpPr>
          <p:cNvPr id="41" name="Object 29">
            <a:extLst>
              <a:ext uri="{FF2B5EF4-FFF2-40B4-BE49-F238E27FC236}">
                <a16:creationId xmlns:a16="http://schemas.microsoft.com/office/drawing/2014/main" id="{A628BEC2-7629-EC63-9738-A19EEBA0399A}"/>
              </a:ext>
            </a:extLst>
          </p:cNvPr>
          <p:cNvSpPr txBox="1"/>
          <p:nvPr/>
        </p:nvSpPr>
        <p:spPr>
          <a:xfrm>
            <a:off x="7703693" y="4288613"/>
            <a:ext cx="1132694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400" kern="0" spc="500" dirty="0">
                <a:ln w="1778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04</a:t>
            </a:r>
            <a:endParaRPr lang="en-US" dirty="0">
              <a:ln w="17780">
                <a:solidFill>
                  <a:schemeClr val="tx1"/>
                </a:solidFill>
              </a:ln>
            </a:endParaRPr>
          </a:p>
        </p:txBody>
      </p:sp>
      <p:sp>
        <p:nvSpPr>
          <p:cNvPr id="42" name="Object 30">
            <a:extLst>
              <a:ext uri="{FF2B5EF4-FFF2-40B4-BE49-F238E27FC236}">
                <a16:creationId xmlns:a16="http://schemas.microsoft.com/office/drawing/2014/main" id="{FAF2C696-FAB6-57D4-108E-1A31318B40DD}"/>
              </a:ext>
            </a:extLst>
          </p:cNvPr>
          <p:cNvSpPr txBox="1"/>
          <p:nvPr/>
        </p:nvSpPr>
        <p:spPr>
          <a:xfrm>
            <a:off x="4183688" y="5690534"/>
            <a:ext cx="2327861" cy="3179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알고리즘 작성</a:t>
            </a:r>
            <a:endParaRPr lang="en-US" dirty="0"/>
          </a:p>
        </p:txBody>
      </p:sp>
      <p:sp>
        <p:nvSpPr>
          <p:cNvPr id="43" name="Object 31">
            <a:extLst>
              <a:ext uri="{FF2B5EF4-FFF2-40B4-BE49-F238E27FC236}">
                <a16:creationId xmlns:a16="http://schemas.microsoft.com/office/drawing/2014/main" id="{BE491164-E395-ABA0-0BE3-6E28C991DC78}"/>
              </a:ext>
            </a:extLst>
          </p:cNvPr>
          <p:cNvSpPr txBox="1"/>
          <p:nvPr/>
        </p:nvSpPr>
        <p:spPr>
          <a:xfrm>
            <a:off x="4183688" y="5965982"/>
            <a:ext cx="2327861" cy="3179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코딩작성 및 구현하기</a:t>
            </a:r>
            <a:endParaRPr lang="en-US" dirty="0"/>
          </a:p>
        </p:txBody>
      </p:sp>
      <p:sp>
        <p:nvSpPr>
          <p:cNvPr id="44" name="Object 32">
            <a:extLst>
              <a:ext uri="{FF2B5EF4-FFF2-40B4-BE49-F238E27FC236}">
                <a16:creationId xmlns:a16="http://schemas.microsoft.com/office/drawing/2014/main" id="{3EB122F7-996F-59E1-F028-CAED88E46AFF}"/>
              </a:ext>
            </a:extLst>
          </p:cNvPr>
          <p:cNvSpPr txBox="1"/>
          <p:nvPr/>
        </p:nvSpPr>
        <p:spPr>
          <a:xfrm>
            <a:off x="4439116" y="5185870"/>
            <a:ext cx="2158875" cy="4017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8 . 2일 - 8 . 4일</a:t>
            </a:r>
            <a:endParaRPr lang="en-US" dirty="0"/>
          </a:p>
        </p:txBody>
      </p:sp>
      <p:sp>
        <p:nvSpPr>
          <p:cNvPr id="45" name="Object 33">
            <a:extLst>
              <a:ext uri="{FF2B5EF4-FFF2-40B4-BE49-F238E27FC236}">
                <a16:creationId xmlns:a16="http://schemas.microsoft.com/office/drawing/2014/main" id="{30429CCB-5FD3-4E91-E900-F72D524C165E}"/>
              </a:ext>
            </a:extLst>
          </p:cNvPr>
          <p:cNvSpPr txBox="1"/>
          <p:nvPr/>
        </p:nvSpPr>
        <p:spPr>
          <a:xfrm>
            <a:off x="7072374" y="5665137"/>
            <a:ext cx="2327861" cy="3179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통합테스트</a:t>
            </a:r>
            <a:endParaRPr lang="en-US" dirty="0"/>
          </a:p>
        </p:txBody>
      </p:sp>
      <p:sp>
        <p:nvSpPr>
          <p:cNvPr id="46" name="Object 34">
            <a:extLst>
              <a:ext uri="{FF2B5EF4-FFF2-40B4-BE49-F238E27FC236}">
                <a16:creationId xmlns:a16="http://schemas.microsoft.com/office/drawing/2014/main" id="{3E9861A6-E5EA-B652-3809-B311330A3DB7}"/>
              </a:ext>
            </a:extLst>
          </p:cNvPr>
          <p:cNvSpPr txBox="1"/>
          <p:nvPr/>
        </p:nvSpPr>
        <p:spPr>
          <a:xfrm>
            <a:off x="7530043" y="5218744"/>
            <a:ext cx="1737238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8 . 3일 - 8 . 5일</a:t>
            </a:r>
            <a:endParaRPr lang="en-US" dirty="0"/>
          </a:p>
        </p:txBody>
      </p:sp>
      <p:sp>
        <p:nvSpPr>
          <p:cNvPr id="49" name="Object 25">
            <a:extLst>
              <a:ext uri="{FF2B5EF4-FFF2-40B4-BE49-F238E27FC236}">
                <a16:creationId xmlns:a16="http://schemas.microsoft.com/office/drawing/2014/main" id="{8A4AAD20-92F1-54F1-CFAC-05D6984528B8}"/>
              </a:ext>
            </a:extLst>
          </p:cNvPr>
          <p:cNvSpPr txBox="1"/>
          <p:nvPr/>
        </p:nvSpPr>
        <p:spPr>
          <a:xfrm>
            <a:off x="6977392" y="4364956"/>
            <a:ext cx="552651" cy="7363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62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15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1001">
            <a:extLst>
              <a:ext uri="{FF2B5EF4-FFF2-40B4-BE49-F238E27FC236}">
                <a16:creationId xmlns:a16="http://schemas.microsoft.com/office/drawing/2014/main" id="{132B01A3-86A2-8418-83CE-9A99EC4AE673}"/>
              </a:ext>
            </a:extLst>
          </p:cNvPr>
          <p:cNvGrpSpPr>
            <a:grpSpLocks/>
          </p:cNvGrpSpPr>
          <p:nvPr/>
        </p:nvGrpSpPr>
        <p:grpSpPr>
          <a:xfrm>
            <a:off x="390530" y="928021"/>
            <a:ext cx="9884103" cy="6120000"/>
            <a:chOff x="412512" y="1174607"/>
            <a:chExt cx="9884103" cy="5220026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B8AEADF1-074F-EDF2-41BD-4558811C9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20140980-39C2-3692-5EA0-B0FC5CCDCDE7}"/>
              </a:ext>
            </a:extLst>
          </p:cNvPr>
          <p:cNvGrpSpPr/>
          <p:nvPr/>
        </p:nvGrpSpPr>
        <p:grpSpPr>
          <a:xfrm>
            <a:off x="392686" y="6838582"/>
            <a:ext cx="9881947" cy="200838"/>
            <a:chOff x="426843" y="6243085"/>
            <a:chExt cx="9833901" cy="144831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34094AAE-250B-A596-CFF2-340E84FF45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grpSp>
        <p:nvGrpSpPr>
          <p:cNvPr id="14" name="그룹 1002">
            <a:extLst>
              <a:ext uri="{FF2B5EF4-FFF2-40B4-BE49-F238E27FC236}">
                <a16:creationId xmlns:a16="http://schemas.microsoft.com/office/drawing/2014/main" id="{6A1D67D7-D3E6-B121-D92C-8643ECB91E24}"/>
              </a:ext>
            </a:extLst>
          </p:cNvPr>
          <p:cNvGrpSpPr/>
          <p:nvPr/>
        </p:nvGrpSpPr>
        <p:grpSpPr>
          <a:xfrm>
            <a:off x="365149" y="5537574"/>
            <a:ext cx="9858280" cy="71273"/>
            <a:chOff x="424746" y="5053915"/>
            <a:chExt cx="9858280" cy="71273"/>
          </a:xfrm>
        </p:grpSpPr>
        <p:pic>
          <p:nvPicPr>
            <p:cNvPr id="15" name="Object 5">
              <a:extLst>
                <a:ext uri="{FF2B5EF4-FFF2-40B4-BE49-F238E27FC236}">
                  <a16:creationId xmlns:a16="http://schemas.microsoft.com/office/drawing/2014/main" id="{CE651EF6-AB5F-DA56-9FE3-7D9EE242E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424746" y="5053915"/>
              <a:ext cx="9858280" cy="71273"/>
            </a:xfrm>
            <a:prstGeom prst="rect">
              <a:avLst/>
            </a:prstGeom>
          </p:spPr>
        </p:pic>
      </p:grpSp>
      <p:grpSp>
        <p:nvGrpSpPr>
          <p:cNvPr id="16" name="그룹 1003">
            <a:extLst>
              <a:ext uri="{FF2B5EF4-FFF2-40B4-BE49-F238E27FC236}">
                <a16:creationId xmlns:a16="http://schemas.microsoft.com/office/drawing/2014/main" id="{0744212D-62E8-CC41-3B1F-3A531699C0C1}"/>
              </a:ext>
            </a:extLst>
          </p:cNvPr>
          <p:cNvGrpSpPr/>
          <p:nvPr/>
        </p:nvGrpSpPr>
        <p:grpSpPr>
          <a:xfrm>
            <a:off x="417416" y="4224947"/>
            <a:ext cx="9858280" cy="71273"/>
            <a:chOff x="418479" y="3902595"/>
            <a:chExt cx="9858280" cy="71273"/>
          </a:xfrm>
        </p:grpSpPr>
        <p:pic>
          <p:nvPicPr>
            <p:cNvPr id="17" name="Object 8">
              <a:extLst>
                <a:ext uri="{FF2B5EF4-FFF2-40B4-BE49-F238E27FC236}">
                  <a16:creationId xmlns:a16="http://schemas.microsoft.com/office/drawing/2014/main" id="{7CA3B347-D8F2-978F-CD43-850D0961CC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418479" y="3902595"/>
              <a:ext cx="9858280" cy="71273"/>
            </a:xfrm>
            <a:prstGeom prst="rect">
              <a:avLst/>
            </a:prstGeom>
          </p:spPr>
        </p:pic>
      </p:grpSp>
      <p:grpSp>
        <p:nvGrpSpPr>
          <p:cNvPr id="20" name="그룹 1004">
            <a:extLst>
              <a:ext uri="{FF2B5EF4-FFF2-40B4-BE49-F238E27FC236}">
                <a16:creationId xmlns:a16="http://schemas.microsoft.com/office/drawing/2014/main" id="{8CC95CB4-1173-D9EE-209C-76254C5E95D1}"/>
              </a:ext>
            </a:extLst>
          </p:cNvPr>
          <p:cNvGrpSpPr/>
          <p:nvPr/>
        </p:nvGrpSpPr>
        <p:grpSpPr>
          <a:xfrm>
            <a:off x="934634" y="5912461"/>
            <a:ext cx="278898" cy="307450"/>
            <a:chOff x="924086" y="5430436"/>
            <a:chExt cx="278898" cy="307450"/>
          </a:xfrm>
        </p:grpSpPr>
        <p:pic>
          <p:nvPicPr>
            <p:cNvPr id="21" name="Object 13">
              <a:extLst>
                <a:ext uri="{FF2B5EF4-FFF2-40B4-BE49-F238E27FC236}">
                  <a16:creationId xmlns:a16="http://schemas.microsoft.com/office/drawing/2014/main" id="{A5FC2708-2B92-0767-BF66-70AD625E3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4086" y="5430436"/>
              <a:ext cx="278898" cy="307450"/>
            </a:xfrm>
            <a:prstGeom prst="rect">
              <a:avLst/>
            </a:prstGeom>
          </p:spPr>
        </p:pic>
      </p:grpSp>
      <p:grpSp>
        <p:nvGrpSpPr>
          <p:cNvPr id="22" name="그룹 1005">
            <a:extLst>
              <a:ext uri="{FF2B5EF4-FFF2-40B4-BE49-F238E27FC236}">
                <a16:creationId xmlns:a16="http://schemas.microsoft.com/office/drawing/2014/main" id="{8087ACCC-8255-93C9-9509-7CB299B8BD7E}"/>
              </a:ext>
            </a:extLst>
          </p:cNvPr>
          <p:cNvGrpSpPr/>
          <p:nvPr/>
        </p:nvGrpSpPr>
        <p:grpSpPr>
          <a:xfrm>
            <a:off x="425343" y="2777147"/>
            <a:ext cx="9858280" cy="71273"/>
            <a:chOff x="418479" y="2751275"/>
            <a:chExt cx="9858280" cy="71273"/>
          </a:xfrm>
        </p:grpSpPr>
        <p:pic>
          <p:nvPicPr>
            <p:cNvPr id="23" name="Object 18">
              <a:extLst>
                <a:ext uri="{FF2B5EF4-FFF2-40B4-BE49-F238E27FC236}">
                  <a16:creationId xmlns:a16="http://schemas.microsoft.com/office/drawing/2014/main" id="{88DDBC1C-5984-EAF4-5A48-DE240662E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418479" y="2751275"/>
              <a:ext cx="9858280" cy="71273"/>
            </a:xfrm>
            <a:prstGeom prst="rect">
              <a:avLst/>
            </a:prstGeom>
          </p:spPr>
        </p:pic>
      </p:grpSp>
      <p:sp>
        <p:nvSpPr>
          <p:cNvPr id="24" name="Object 21">
            <a:extLst>
              <a:ext uri="{FF2B5EF4-FFF2-40B4-BE49-F238E27FC236}">
                <a16:creationId xmlns:a16="http://schemas.microsoft.com/office/drawing/2014/main" id="{292C7DD3-3DA8-035C-DF0B-6D89273D4B8E}"/>
              </a:ext>
            </a:extLst>
          </p:cNvPr>
          <p:cNvSpPr txBox="1"/>
          <p:nvPr/>
        </p:nvSpPr>
        <p:spPr>
          <a:xfrm>
            <a:off x="1053359" y="3165880"/>
            <a:ext cx="235860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200" kern="0" spc="3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Play </a:t>
            </a:r>
            <a:r>
              <a:rPr lang="en-US" altLang="ko-KR" sz="2200" kern="0" spc="3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sound</a:t>
            </a:r>
            <a:r>
              <a:rPr lang="ko-KR" altLang="en-US" sz="2200" kern="0" spc="3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endParaRPr lang="en-US" altLang="ko-KR" sz="2200" kern="0" spc="300" dirty="0">
              <a:solidFill>
                <a:srgbClr val="00000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200" kern="0" spc="3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</a:t>
            </a:r>
            <a:endParaRPr lang="en-US" sz="2200" spc="3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5" name="Object 23">
            <a:extLst>
              <a:ext uri="{FF2B5EF4-FFF2-40B4-BE49-F238E27FC236}">
                <a16:creationId xmlns:a16="http://schemas.microsoft.com/office/drawing/2014/main" id="{B189A8F5-920E-81A6-EA78-D6C7F03876B7}"/>
              </a:ext>
            </a:extLst>
          </p:cNvPr>
          <p:cNvSpPr txBox="1"/>
          <p:nvPr/>
        </p:nvSpPr>
        <p:spPr>
          <a:xfrm>
            <a:off x="1523004" y="1843462"/>
            <a:ext cx="1394815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500" spc="300" dirty="0">
                <a:ln w="15240">
                  <a:solidFill>
                    <a:schemeClr val="tx1"/>
                  </a:solidFill>
                </a:ln>
                <a:noFill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조건문</a:t>
            </a:r>
            <a:endParaRPr lang="en-US" sz="2500" spc="300" dirty="0">
              <a:ln w="15240">
                <a:solidFill>
                  <a:schemeClr val="tx1"/>
                </a:solidFill>
              </a:ln>
              <a:noFill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28" name="그룹 1007">
            <a:extLst>
              <a:ext uri="{FF2B5EF4-FFF2-40B4-BE49-F238E27FC236}">
                <a16:creationId xmlns:a16="http://schemas.microsoft.com/office/drawing/2014/main" id="{40FC9C91-019C-BDA8-7519-3C027332DD7E}"/>
              </a:ext>
            </a:extLst>
          </p:cNvPr>
          <p:cNvGrpSpPr/>
          <p:nvPr/>
        </p:nvGrpSpPr>
        <p:grpSpPr>
          <a:xfrm>
            <a:off x="3402325" y="1450450"/>
            <a:ext cx="122968" cy="5488551"/>
            <a:chOff x="3392514" y="1621500"/>
            <a:chExt cx="83440" cy="5514876"/>
          </a:xfrm>
        </p:grpSpPr>
        <p:pic>
          <p:nvPicPr>
            <p:cNvPr id="29" name="Object 28">
              <a:extLst>
                <a:ext uri="{FF2B5EF4-FFF2-40B4-BE49-F238E27FC236}">
                  <a16:creationId xmlns:a16="http://schemas.microsoft.com/office/drawing/2014/main" id="{AF90487A-7013-BA39-E0DF-0DF0DE630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16200000">
              <a:off x="676796" y="4337218"/>
              <a:ext cx="5514876" cy="83440"/>
            </a:xfrm>
            <a:prstGeom prst="rect">
              <a:avLst/>
            </a:prstGeom>
          </p:spPr>
        </p:pic>
      </p:grpSp>
      <p:grpSp>
        <p:nvGrpSpPr>
          <p:cNvPr id="34" name="그룹 1010">
            <a:extLst>
              <a:ext uri="{FF2B5EF4-FFF2-40B4-BE49-F238E27FC236}">
                <a16:creationId xmlns:a16="http://schemas.microsoft.com/office/drawing/2014/main" id="{C8DC4781-1AB5-168A-CA78-77BC8BBCC5A9}"/>
              </a:ext>
            </a:extLst>
          </p:cNvPr>
          <p:cNvGrpSpPr/>
          <p:nvPr/>
        </p:nvGrpSpPr>
        <p:grpSpPr>
          <a:xfrm>
            <a:off x="925381" y="4619061"/>
            <a:ext cx="278898" cy="307450"/>
            <a:chOff x="929656" y="4327046"/>
            <a:chExt cx="278898" cy="307450"/>
          </a:xfrm>
        </p:grpSpPr>
        <p:pic>
          <p:nvPicPr>
            <p:cNvPr id="35" name="Object 37">
              <a:extLst>
                <a:ext uri="{FF2B5EF4-FFF2-40B4-BE49-F238E27FC236}">
                  <a16:creationId xmlns:a16="http://schemas.microsoft.com/office/drawing/2014/main" id="{13E4B379-C35F-58FC-A7EB-CE5FB97E8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9656" y="4327046"/>
              <a:ext cx="278898" cy="307450"/>
            </a:xfrm>
            <a:prstGeom prst="rect">
              <a:avLst/>
            </a:prstGeom>
          </p:spPr>
        </p:pic>
      </p:grpSp>
      <p:grpSp>
        <p:nvGrpSpPr>
          <p:cNvPr id="36" name="그룹 1011">
            <a:extLst>
              <a:ext uri="{FF2B5EF4-FFF2-40B4-BE49-F238E27FC236}">
                <a16:creationId xmlns:a16="http://schemas.microsoft.com/office/drawing/2014/main" id="{7E54987C-F9AE-4534-B79D-2C52FCB1D105}"/>
              </a:ext>
            </a:extLst>
          </p:cNvPr>
          <p:cNvGrpSpPr/>
          <p:nvPr/>
        </p:nvGrpSpPr>
        <p:grpSpPr>
          <a:xfrm>
            <a:off x="922707" y="3305052"/>
            <a:ext cx="278898" cy="307450"/>
            <a:chOff x="924086" y="3148317"/>
            <a:chExt cx="278898" cy="307450"/>
          </a:xfrm>
        </p:grpSpPr>
        <p:pic>
          <p:nvPicPr>
            <p:cNvPr id="37" name="Object 40">
              <a:extLst>
                <a:ext uri="{FF2B5EF4-FFF2-40B4-BE49-F238E27FC236}">
                  <a16:creationId xmlns:a16="http://schemas.microsoft.com/office/drawing/2014/main" id="{B2B84ECB-9F54-036C-1499-01F78A2F5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4086" y="3148317"/>
              <a:ext cx="278898" cy="307450"/>
            </a:xfrm>
            <a:prstGeom prst="rect">
              <a:avLst/>
            </a:prstGeom>
          </p:spPr>
        </p:pic>
      </p:grpSp>
      <p:grpSp>
        <p:nvGrpSpPr>
          <p:cNvPr id="38" name="그룹 1012">
            <a:extLst>
              <a:ext uri="{FF2B5EF4-FFF2-40B4-BE49-F238E27FC236}">
                <a16:creationId xmlns:a16="http://schemas.microsoft.com/office/drawing/2014/main" id="{6FC9FF8B-B5AB-732E-5D20-571702A66191}"/>
              </a:ext>
            </a:extLst>
          </p:cNvPr>
          <p:cNvGrpSpPr/>
          <p:nvPr/>
        </p:nvGrpSpPr>
        <p:grpSpPr>
          <a:xfrm>
            <a:off x="928791" y="1909974"/>
            <a:ext cx="278898" cy="307450"/>
            <a:chOff x="929656" y="2039356"/>
            <a:chExt cx="278898" cy="307450"/>
          </a:xfrm>
        </p:grpSpPr>
        <p:pic>
          <p:nvPicPr>
            <p:cNvPr id="39" name="Object 43">
              <a:extLst>
                <a:ext uri="{FF2B5EF4-FFF2-40B4-BE49-F238E27FC236}">
                  <a16:creationId xmlns:a16="http://schemas.microsoft.com/office/drawing/2014/main" id="{208D52B3-DA7F-BEFE-D29C-8118355FDA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9656" y="2039356"/>
              <a:ext cx="278898" cy="307450"/>
            </a:xfrm>
            <a:prstGeom prst="rect">
              <a:avLst/>
            </a:prstGeom>
          </p:spPr>
        </p:pic>
      </p:grpSp>
      <p:sp>
        <p:nvSpPr>
          <p:cNvPr id="40" name="Object 6">
            <a:extLst>
              <a:ext uri="{FF2B5EF4-FFF2-40B4-BE49-F238E27FC236}">
                <a16:creationId xmlns:a16="http://schemas.microsoft.com/office/drawing/2014/main" id="{666C5D1B-D052-01FE-5B18-8DF60F6AF52C}"/>
              </a:ext>
            </a:extLst>
          </p:cNvPr>
          <p:cNvSpPr txBox="1"/>
          <p:nvPr/>
        </p:nvSpPr>
        <p:spPr>
          <a:xfrm>
            <a:off x="3423217" y="1939983"/>
            <a:ext cx="5415752" cy="3539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7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조건문을 사용하여 게임에 필요한 동작을 구현할 수 있음</a:t>
            </a:r>
            <a:endParaRPr lang="en-US" sz="17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41" name="Object 23">
            <a:extLst>
              <a:ext uri="{FF2B5EF4-FFF2-40B4-BE49-F238E27FC236}">
                <a16:creationId xmlns:a16="http://schemas.microsoft.com/office/drawing/2014/main" id="{481F64F1-5D61-DB98-8EAB-75172E588F50}"/>
              </a:ext>
            </a:extLst>
          </p:cNvPr>
          <p:cNvSpPr txBox="1"/>
          <p:nvPr/>
        </p:nvSpPr>
        <p:spPr>
          <a:xfrm>
            <a:off x="1523004" y="4555634"/>
            <a:ext cx="1394815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500" spc="300" dirty="0">
                <a:ln w="15240">
                  <a:solidFill>
                    <a:schemeClr val="tx1"/>
                  </a:solidFill>
                </a:ln>
                <a:noFill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포인터</a:t>
            </a:r>
            <a:endParaRPr lang="en-US" sz="2500" spc="300" dirty="0">
              <a:ln w="15240">
                <a:solidFill>
                  <a:schemeClr val="tx1"/>
                </a:solidFill>
              </a:ln>
              <a:noFill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2" name="Object 6">
            <a:extLst>
              <a:ext uri="{FF2B5EF4-FFF2-40B4-BE49-F238E27FC236}">
                <a16:creationId xmlns:a16="http://schemas.microsoft.com/office/drawing/2014/main" id="{615D0705-7EEE-2463-9F45-24B3E815AB68}"/>
              </a:ext>
            </a:extLst>
          </p:cNvPr>
          <p:cNvSpPr txBox="1"/>
          <p:nvPr/>
        </p:nvSpPr>
        <p:spPr>
          <a:xfrm>
            <a:off x="3423217" y="3346689"/>
            <a:ext cx="6715238" cy="3539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7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Play sound</a:t>
            </a:r>
            <a:r>
              <a:rPr lang="ko-KR" altLang="en-US" sz="17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함수를 사용하여 원하는 시간대에 음악을 출력할 수 있음</a:t>
            </a:r>
            <a:endParaRPr lang="en-US" sz="17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43" name="Object 6">
            <a:extLst>
              <a:ext uri="{FF2B5EF4-FFF2-40B4-BE49-F238E27FC236}">
                <a16:creationId xmlns:a16="http://schemas.microsoft.com/office/drawing/2014/main" id="{1FB62593-85DD-DC69-9790-DD98619D2246}"/>
              </a:ext>
            </a:extLst>
          </p:cNvPr>
          <p:cNvSpPr txBox="1"/>
          <p:nvPr/>
        </p:nvSpPr>
        <p:spPr>
          <a:xfrm>
            <a:off x="3520769" y="4684300"/>
            <a:ext cx="6515608" cy="3539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7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메모장을 이용하여 내가 원하는 데이터를 저장하고 내려 받을 수 있음</a:t>
            </a:r>
            <a:endParaRPr lang="en-US" sz="17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44" name="Object 6">
            <a:extLst>
              <a:ext uri="{FF2B5EF4-FFF2-40B4-BE49-F238E27FC236}">
                <a16:creationId xmlns:a16="http://schemas.microsoft.com/office/drawing/2014/main" id="{7FBEA5DD-D5F4-BCD2-48FC-8B7F777D2E99}"/>
              </a:ext>
            </a:extLst>
          </p:cNvPr>
          <p:cNvSpPr txBox="1"/>
          <p:nvPr/>
        </p:nvSpPr>
        <p:spPr>
          <a:xfrm>
            <a:off x="3516099" y="5999223"/>
            <a:ext cx="6674948" cy="3539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7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콘솔 창 커서 위치를 원하는 곳으로 위치시키고 내용을 입력할 수 있음</a:t>
            </a:r>
            <a:endParaRPr lang="en-US" sz="17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45" name="Object 21">
            <a:extLst>
              <a:ext uri="{FF2B5EF4-FFF2-40B4-BE49-F238E27FC236}">
                <a16:creationId xmlns:a16="http://schemas.microsoft.com/office/drawing/2014/main" id="{9081D573-D7DC-60E9-4C18-45467235FBDA}"/>
              </a:ext>
            </a:extLst>
          </p:cNvPr>
          <p:cNvSpPr txBox="1"/>
          <p:nvPr/>
        </p:nvSpPr>
        <p:spPr>
          <a:xfrm>
            <a:off x="1523004" y="5855561"/>
            <a:ext cx="1322217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500" spc="3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구조체</a:t>
            </a:r>
            <a:endParaRPr lang="en-US" sz="2500" spc="3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054A877-2374-E303-A690-D5AE9F1B5126}"/>
              </a:ext>
            </a:extLst>
          </p:cNvPr>
          <p:cNvSpPr txBox="1"/>
          <p:nvPr/>
        </p:nvSpPr>
        <p:spPr>
          <a:xfrm>
            <a:off x="412511" y="428625"/>
            <a:ext cx="295457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프로젝트 관련 이론</a:t>
            </a:r>
          </a:p>
        </p:txBody>
      </p:sp>
    </p:spTree>
    <p:extLst>
      <p:ext uri="{BB962C8B-B14F-4D97-AF65-F5344CB8AC3E}">
        <p14:creationId xmlns:p14="http://schemas.microsoft.com/office/powerpoint/2010/main" val="139488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85539" y="4301707"/>
            <a:ext cx="4764580" cy="71273"/>
            <a:chOff x="1385539" y="4301707"/>
            <a:chExt cx="4764580" cy="7127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6200000">
              <a:off x="1385539" y="4301707"/>
              <a:ext cx="4764580" cy="7127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771186" y="4301707"/>
            <a:ext cx="6509764" cy="71273"/>
            <a:chOff x="3771186" y="4301707"/>
            <a:chExt cx="6509764" cy="7127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771186" y="4301707"/>
              <a:ext cx="6509764" cy="7127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96125" y="4312848"/>
            <a:ext cx="4764580" cy="71273"/>
            <a:chOff x="4696125" y="4312848"/>
            <a:chExt cx="4764580" cy="71273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6200000">
              <a:off x="4696125" y="4312848"/>
              <a:ext cx="4764580" cy="7127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12512" y="1517464"/>
            <a:ext cx="9870214" cy="5212691"/>
            <a:chOff x="412512" y="1517464"/>
            <a:chExt cx="9870214" cy="5212691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12512" y="1517464"/>
              <a:ext cx="9870214" cy="5212691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4771376" y="2056714"/>
            <a:ext cx="1152488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000" kern="0" spc="-100" dirty="0">
                <a:ln w="1905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1</a:t>
            </a:r>
            <a:endParaRPr lang="en-US" dirty="0">
              <a:ln w="19050">
                <a:solidFill>
                  <a:schemeClr val="tx1"/>
                </a:solidFill>
              </a:ln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871535" y="2964800"/>
            <a:ext cx="51067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4 X 4의 판 위에 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2또는 4 중 랜덤으로 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숫자 2개가 생성되면서 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게임이 시작된다.</a:t>
            </a:r>
            <a:endParaRPr lang="en-US" dirty="0"/>
          </a:p>
        </p:txBody>
      </p:sp>
      <p:sp>
        <p:nvSpPr>
          <p:cNvPr id="16" name="Object 16"/>
          <p:cNvSpPr txBox="1"/>
          <p:nvPr/>
        </p:nvSpPr>
        <p:spPr>
          <a:xfrm>
            <a:off x="8218261" y="2056714"/>
            <a:ext cx="964756" cy="13226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0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2</a:t>
            </a:r>
            <a:endParaRPr lang="en-US" dirty="0"/>
          </a:p>
        </p:txBody>
      </p:sp>
      <p:sp>
        <p:nvSpPr>
          <p:cNvPr id="17" name="Object 17"/>
          <p:cNvSpPr txBox="1"/>
          <p:nvPr/>
        </p:nvSpPr>
        <p:spPr>
          <a:xfrm>
            <a:off x="6641637" y="2948010"/>
            <a:ext cx="4118006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위, 아래, 오른쪽, 왼쪽 중 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한 방향으로 몰면서 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같은 숫자가 나오면 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그 두 숫자는 합해진다.</a:t>
            </a:r>
            <a:endParaRPr lang="en-US" dirty="0"/>
          </a:p>
        </p:txBody>
      </p:sp>
      <p:sp>
        <p:nvSpPr>
          <p:cNvPr id="18" name="Object 18"/>
          <p:cNvSpPr txBox="1"/>
          <p:nvPr/>
        </p:nvSpPr>
        <p:spPr>
          <a:xfrm>
            <a:off x="4799736" y="4424344"/>
            <a:ext cx="982324" cy="13226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0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3</a:t>
            </a:r>
            <a:endParaRPr lang="en-US" dirty="0"/>
          </a:p>
        </p:txBody>
      </p:sp>
      <p:sp>
        <p:nvSpPr>
          <p:cNvPr id="19" name="Object 19"/>
          <p:cNvSpPr txBox="1"/>
          <p:nvPr/>
        </p:nvSpPr>
        <p:spPr>
          <a:xfrm>
            <a:off x="3454196" y="5335181"/>
            <a:ext cx="3786846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숫자가 </a:t>
            </a:r>
            <a:r>
              <a:rPr lang="en-US" dirty="0" err="1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움직일</a:t>
            </a:r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 때 </a:t>
            </a:r>
            <a:r>
              <a:rPr lang="en-US" dirty="0" err="1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마다</a:t>
            </a:r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 </a:t>
            </a:r>
          </a:p>
          <a:p>
            <a:pPr algn="ctr"/>
            <a:r>
              <a:rPr lang="en-US" dirty="0" err="1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랜덤으로</a:t>
            </a:r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 빈 </a:t>
            </a:r>
            <a:r>
              <a:rPr lang="en-US" dirty="0" err="1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자리에는</a:t>
            </a:r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 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2 또는 4가 </a:t>
            </a:r>
            <a:r>
              <a:rPr lang="en-US" dirty="0" err="1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생성되면서</a:t>
            </a:r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 </a:t>
            </a:r>
          </a:p>
          <a:p>
            <a:pPr algn="ctr"/>
            <a:r>
              <a:rPr lang="en-US" dirty="0" err="1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게임이</a:t>
            </a:r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 계속 진행된다.</a:t>
            </a:r>
            <a:endParaRPr lang="en-US" dirty="0"/>
          </a:p>
        </p:txBody>
      </p:sp>
      <p:sp>
        <p:nvSpPr>
          <p:cNvPr id="20" name="Object 20"/>
          <p:cNvSpPr txBox="1"/>
          <p:nvPr/>
        </p:nvSpPr>
        <p:spPr>
          <a:xfrm>
            <a:off x="8276176" y="4424344"/>
            <a:ext cx="848926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000" kern="0" spc="-100" dirty="0">
                <a:ln w="1905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4</a:t>
            </a:r>
            <a:endParaRPr lang="en-US" dirty="0">
              <a:ln w="19050">
                <a:solidFill>
                  <a:schemeClr val="tx1"/>
                </a:solidFill>
              </a:ln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415208" y="5286260"/>
            <a:ext cx="4570861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빈 공간이나 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더 이상 같은 숫자가 없어 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움직일 수 없으면 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게임은 끝이 난다.</a:t>
            </a:r>
            <a:endParaRPr lang="en-US" dirty="0"/>
          </a:p>
        </p:txBody>
      </p:sp>
      <p:sp>
        <p:nvSpPr>
          <p:cNvPr id="22" name="Object 22"/>
          <p:cNvSpPr txBox="1"/>
          <p:nvPr/>
        </p:nvSpPr>
        <p:spPr>
          <a:xfrm>
            <a:off x="910763" y="537810"/>
            <a:ext cx="8873705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600" kern="0" spc="-3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추억의 </a:t>
            </a:r>
            <a:r>
              <a:rPr lang="en-US" sz="3600" kern="0" spc="-300" dirty="0">
                <a:solidFill>
                  <a:srgbClr val="FFCD4A"/>
                </a:solidFill>
                <a:latin typeface="Jalnan OTF" pitchFamily="34" charset="0"/>
                <a:cs typeface="Jalnan OTF" pitchFamily="34" charset="0"/>
              </a:rPr>
              <a:t>2048</a:t>
            </a:r>
            <a:r>
              <a:rPr lang="en-US" sz="3600" kern="0" spc="-3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게임 방법 소개</a:t>
            </a:r>
            <a:endParaRPr lang="en-US" dirty="0"/>
          </a:p>
        </p:txBody>
      </p:sp>
      <p:pic>
        <p:nvPicPr>
          <p:cNvPr id="2" name="2048수정">
            <a:hlinkClick r:id="" action="ppaction://media"/>
            <a:extLst>
              <a:ext uri="{FF2B5EF4-FFF2-40B4-BE49-F238E27FC236}">
                <a16:creationId xmlns:a16="http://schemas.microsoft.com/office/drawing/2014/main" id="{7F87F323-9F17-3D77-5AA9-E7BFE95981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234" y="2011263"/>
            <a:ext cx="2619968" cy="46457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12512" y="1174607"/>
            <a:ext cx="9870214" cy="5212691"/>
            <a:chOff x="412512" y="1174607"/>
            <a:chExt cx="9870214" cy="52126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70214" cy="521269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88452" y="5156868"/>
            <a:ext cx="1929921" cy="625202"/>
            <a:chOff x="788452" y="5156868"/>
            <a:chExt cx="1929921" cy="625202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8452" y="5156868"/>
              <a:ext cx="1929921" cy="625202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650116" y="2146197"/>
            <a:ext cx="363353" cy="290474"/>
            <a:chOff x="3650116" y="2146197"/>
            <a:chExt cx="363353" cy="290474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50116" y="2146197"/>
              <a:ext cx="363353" cy="290474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898333" y="4829299"/>
            <a:ext cx="1969385" cy="6727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Main함수 제작</a:t>
            </a:r>
          </a:p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함수수정 및 함수화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5535944" y="2146197"/>
            <a:ext cx="363353" cy="290474"/>
            <a:chOff x="5535944" y="2146197"/>
            <a:chExt cx="363353" cy="290474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535944" y="2146197"/>
              <a:ext cx="363353" cy="290474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4344021" y="4829299"/>
            <a:ext cx="2747201" cy="6727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새로운 숫자 생성 함수제작</a:t>
            </a:r>
          </a:p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gameovercheck함수 제작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7367414" y="2146197"/>
            <a:ext cx="363353" cy="290474"/>
            <a:chOff x="7367414" y="2146197"/>
            <a:chExt cx="363353" cy="29047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367414" y="2146197"/>
              <a:ext cx="363353" cy="290474"/>
            </a:xfrm>
            <a:prstGeom prst="rect">
              <a:avLst/>
            </a:prstGeom>
          </p:spPr>
        </p:pic>
      </p:grpSp>
      <p:sp>
        <p:nvSpPr>
          <p:cNvPr id="22" name="Object 22"/>
          <p:cNvSpPr txBox="1"/>
          <p:nvPr/>
        </p:nvSpPr>
        <p:spPr>
          <a:xfrm>
            <a:off x="6402939" y="4829299"/>
            <a:ext cx="2292302" cy="3156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draw함수 디자인 제작</a:t>
            </a:r>
            <a:endParaRPr lang="en-US" dirty="0"/>
          </a:p>
        </p:txBody>
      </p:sp>
      <p:sp>
        <p:nvSpPr>
          <p:cNvPr id="23" name="Object 23"/>
          <p:cNvSpPr txBox="1"/>
          <p:nvPr/>
        </p:nvSpPr>
        <p:spPr>
          <a:xfrm>
            <a:off x="413125" y="3022210"/>
            <a:ext cx="2574737" cy="191543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7200" kern="0" spc="-2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2조</a:t>
            </a:r>
            <a:endParaRPr lang="en-US" dirty="0"/>
          </a:p>
        </p:txBody>
      </p:sp>
      <p:sp>
        <p:nvSpPr>
          <p:cNvPr id="24" name="Object 24"/>
          <p:cNvSpPr txBox="1"/>
          <p:nvPr/>
        </p:nvSpPr>
        <p:spPr>
          <a:xfrm>
            <a:off x="457009" y="2232880"/>
            <a:ext cx="2461858" cy="1077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1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보기만해도</a:t>
            </a:r>
          </a:p>
          <a:p>
            <a:pPr algn="ctr"/>
            <a:r>
              <a:rPr lang="en-US" sz="21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흐 ㅡ 뭇한</a:t>
            </a:r>
            <a:endParaRPr lang="en-US" dirty="0"/>
          </a:p>
        </p:txBody>
      </p:sp>
      <p:sp>
        <p:nvSpPr>
          <p:cNvPr id="25" name="Object 25"/>
          <p:cNvSpPr txBox="1"/>
          <p:nvPr/>
        </p:nvSpPr>
        <p:spPr>
          <a:xfrm>
            <a:off x="673116" y="5257043"/>
            <a:ext cx="2153992" cy="5344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조원소개 &gt;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2933355" y="1619920"/>
            <a:ext cx="71264" cy="4767378"/>
            <a:chOff x="2933355" y="1619920"/>
            <a:chExt cx="71264" cy="4767378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585298" y="3967977"/>
              <a:ext cx="4767378" cy="71264"/>
            </a:xfrm>
            <a:prstGeom prst="rect">
              <a:avLst/>
            </a:prstGeom>
          </p:spPr>
        </p:pic>
      </p:grpSp>
      <p:sp>
        <p:nvSpPr>
          <p:cNvPr id="29" name="Object 29"/>
          <p:cNvSpPr txBox="1"/>
          <p:nvPr/>
        </p:nvSpPr>
        <p:spPr>
          <a:xfrm rot="-720000">
            <a:off x="4480041" y="2351400"/>
            <a:ext cx="739473" cy="5247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000000"/>
                </a:solidFill>
                <a:latin typeface="Cafe24 Shiningstar" pitchFamily="34" charset="0"/>
                <a:cs typeface="Cafe24 Shiningstar" pitchFamily="34" charset="0"/>
              </a:rPr>
              <a:t>조장</a:t>
            </a:r>
            <a:endParaRPr lang="en-US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4434604" y="2818346"/>
            <a:ext cx="372021" cy="192872"/>
            <a:chOff x="4434604" y="2818346"/>
            <a:chExt cx="372021" cy="192872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4434604" y="2818346"/>
              <a:ext cx="372021" cy="19287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428924" y="4626816"/>
            <a:ext cx="2551260" cy="71273"/>
            <a:chOff x="428924" y="4626816"/>
            <a:chExt cx="2551260" cy="71273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-10800000">
              <a:off x="428924" y="4626816"/>
              <a:ext cx="2551260" cy="71273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9237306" y="2146197"/>
            <a:ext cx="363353" cy="290474"/>
            <a:chOff x="9237306" y="2146197"/>
            <a:chExt cx="363353" cy="290474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37306" y="2146197"/>
              <a:ext cx="363353" cy="290474"/>
            </a:xfrm>
            <a:prstGeom prst="rect">
              <a:avLst/>
            </a:prstGeom>
          </p:spPr>
        </p:pic>
      </p:grpSp>
      <p:sp>
        <p:nvSpPr>
          <p:cNvPr id="39" name="Object 39"/>
          <p:cNvSpPr txBox="1"/>
          <p:nvPr/>
        </p:nvSpPr>
        <p:spPr>
          <a:xfrm>
            <a:off x="8273531" y="4829299"/>
            <a:ext cx="2290904" cy="3156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방향키 조작 함수 제작</a:t>
            </a:r>
            <a:endParaRPr lang="en-US" dirty="0"/>
          </a:p>
        </p:txBody>
      </p:sp>
      <p:grpSp>
        <p:nvGrpSpPr>
          <p:cNvPr id="1010" name="그룹 1010"/>
          <p:cNvGrpSpPr/>
          <p:nvPr/>
        </p:nvGrpSpPr>
        <p:grpSpPr>
          <a:xfrm>
            <a:off x="3065927" y="2665989"/>
            <a:ext cx="1531732" cy="1363815"/>
            <a:chOff x="3065927" y="2665989"/>
            <a:chExt cx="1531732" cy="1363815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065927" y="2665989"/>
              <a:ext cx="1531732" cy="1363815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4760964" y="2780195"/>
            <a:ext cx="1913314" cy="1434986"/>
            <a:chOff x="4760964" y="2780195"/>
            <a:chExt cx="1913314" cy="1434986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760964" y="2780195"/>
              <a:ext cx="1913314" cy="1434986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6677351" y="2592213"/>
            <a:ext cx="1743479" cy="1622968"/>
            <a:chOff x="6677351" y="2592213"/>
            <a:chExt cx="1743479" cy="1622968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677351" y="2592213"/>
              <a:ext cx="1743479" cy="1622968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8548178" y="2592213"/>
            <a:ext cx="1570180" cy="1622968"/>
            <a:chOff x="8548178" y="2592213"/>
            <a:chExt cx="1570180" cy="1622968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548178" y="2592213"/>
              <a:ext cx="1570180" cy="1622968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E4B2CFF-545D-EF19-4D1C-31B2DFA80F4F}"/>
              </a:ext>
            </a:extLst>
          </p:cNvPr>
          <p:cNvSpPr txBox="1"/>
          <p:nvPr/>
        </p:nvSpPr>
        <p:spPr>
          <a:xfrm>
            <a:off x="3650116" y="45434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EB9461-1E5C-6A74-DCDA-03D2232A7BF9}"/>
              </a:ext>
            </a:extLst>
          </p:cNvPr>
          <p:cNvSpPr txBox="1"/>
          <p:nvPr/>
        </p:nvSpPr>
        <p:spPr>
          <a:xfrm>
            <a:off x="3405738" y="422949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n w="16510">
                  <a:solidFill>
                    <a:schemeClr val="tx1"/>
                  </a:solidFill>
                </a:ln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도광현</a:t>
            </a:r>
            <a:endParaRPr lang="ko-KR" altLang="en-US" sz="2000" dirty="0">
              <a:ln w="16510">
                <a:solidFill>
                  <a:schemeClr val="tx1"/>
                </a:solidFill>
              </a:ln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7B8BA66-264E-95C7-5008-8F480D990A03}"/>
              </a:ext>
            </a:extLst>
          </p:cNvPr>
          <p:cNvSpPr txBox="1"/>
          <p:nvPr/>
        </p:nvSpPr>
        <p:spPr>
          <a:xfrm>
            <a:off x="5142419" y="422949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 w="16510">
                  <a:solidFill>
                    <a:schemeClr val="tx1"/>
                  </a:solidFill>
                </a:ln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박지호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BAA7A0D-7E5F-CCCA-AA8F-B719173BED59}"/>
              </a:ext>
            </a:extLst>
          </p:cNvPr>
          <p:cNvSpPr txBox="1"/>
          <p:nvPr/>
        </p:nvSpPr>
        <p:spPr>
          <a:xfrm>
            <a:off x="7077456" y="424236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n w="16510">
                  <a:solidFill>
                    <a:schemeClr val="tx1"/>
                  </a:solidFill>
                </a:ln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노민영</a:t>
            </a:r>
            <a:endParaRPr lang="ko-KR" altLang="en-US" sz="2000" dirty="0">
              <a:ln w="16510">
                <a:solidFill>
                  <a:schemeClr val="tx1"/>
                </a:solidFill>
              </a:ln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7D1E6F5-966B-8C6E-C220-957DF4432B90}"/>
              </a:ext>
            </a:extLst>
          </p:cNvPr>
          <p:cNvSpPr txBox="1"/>
          <p:nvPr/>
        </p:nvSpPr>
        <p:spPr>
          <a:xfrm>
            <a:off x="8882219" y="4230835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 w="16510">
                  <a:solidFill>
                    <a:schemeClr val="tx1"/>
                  </a:solidFill>
                </a:ln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장혜정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05DCC3CE-D6D0-E2AF-A976-36031BE45378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247A9696-CA55-D33B-A856-83CD065CE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6" name="그룹 1002">
            <a:extLst>
              <a:ext uri="{FF2B5EF4-FFF2-40B4-BE49-F238E27FC236}">
                <a16:creationId xmlns:a16="http://schemas.microsoft.com/office/drawing/2014/main" id="{CBA81FCF-A15D-3700-165E-DE26762B8525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5EF4F34D-90D5-6D76-AB7E-DDBF7F4CA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248771" y="2471031"/>
            <a:ext cx="4149954" cy="43051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100" b="1" kern="0" spc="-4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02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808228" y="3003803"/>
            <a:ext cx="8957204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500" kern="0" spc="-100" dirty="0">
                <a:ln w="4445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프로젝트 수행절차</a:t>
            </a:r>
            <a:endParaRPr lang="en-US" dirty="0">
              <a:ln w="44450">
                <a:solidFill>
                  <a:schemeClr val="tx1"/>
                </a:solidFill>
              </a:ln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246552" y="1735849"/>
            <a:ext cx="414619" cy="331457"/>
            <a:chOff x="9246552" y="2101450"/>
            <a:chExt cx="414619" cy="33145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9246552" y="2101450"/>
              <a:ext cx="414619" cy="331457"/>
            </a:xfrm>
            <a:prstGeom prst="rect">
              <a:avLst/>
            </a:prstGeom>
          </p:spPr>
        </p:pic>
      </p:grpSp>
      <p:sp>
        <p:nvSpPr>
          <p:cNvPr id="3" name="Object 13">
            <a:extLst>
              <a:ext uri="{FF2B5EF4-FFF2-40B4-BE49-F238E27FC236}">
                <a16:creationId xmlns:a16="http://schemas.microsoft.com/office/drawing/2014/main" id="{4242F0A6-C9D2-FA25-AD71-4B0FC604C2CC}"/>
              </a:ext>
            </a:extLst>
          </p:cNvPr>
          <p:cNvSpPr txBox="1"/>
          <p:nvPr/>
        </p:nvSpPr>
        <p:spPr>
          <a:xfrm>
            <a:off x="808228" y="4475294"/>
            <a:ext cx="5699803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300" kern="0" spc="-100" dirty="0">
                <a:solidFill>
                  <a:srgbClr val="000000"/>
                </a:solidFill>
                <a:latin typeface="Cafe24 Ssurround" pitchFamily="34" charset="0"/>
                <a:cs typeface="Cafe24 Ssurround" pitchFamily="34" charset="0"/>
              </a:rPr>
              <a:t>- </a:t>
            </a:r>
            <a:r>
              <a:rPr lang="en-US" sz="2300" kern="0" spc="-100" dirty="0">
                <a:solidFill>
                  <a:srgbClr val="FFC000"/>
                </a:solidFill>
                <a:latin typeface="Cafe24 Ssurround" pitchFamily="34" charset="0"/>
                <a:cs typeface="Cafe24 Ssurround" pitchFamily="34" charset="0"/>
              </a:rPr>
              <a:t>2048</a:t>
            </a:r>
            <a:r>
              <a:rPr lang="en-US" sz="2300" kern="0" spc="-100" dirty="0">
                <a:solidFill>
                  <a:srgbClr val="000000"/>
                </a:solidFill>
                <a:latin typeface="Cafe24 Ssurround" pitchFamily="34" charset="0"/>
                <a:cs typeface="Cafe24 Ssurround" pitchFamily="34" charset="0"/>
              </a:rPr>
              <a:t> </a:t>
            </a:r>
            <a:r>
              <a:rPr lang="en-US" sz="2300" kern="0" spc="-100" dirty="0" err="1">
                <a:solidFill>
                  <a:srgbClr val="000000"/>
                </a:solidFill>
                <a:latin typeface="Cafe24 Ssurround" pitchFamily="34" charset="0"/>
                <a:cs typeface="Cafe24 Ssurround" pitchFamily="34" charset="0"/>
              </a:rPr>
              <a:t>알고리즘</a:t>
            </a:r>
            <a:endParaRPr lang="en-US" sz="2300" kern="0" spc="-100" dirty="0">
              <a:solidFill>
                <a:srgbClr val="000000"/>
              </a:solidFill>
              <a:latin typeface="Cafe24 Ssurround" pitchFamily="34" charset="0"/>
              <a:cs typeface="Cafe24 Ssurround" pitchFamily="34" charset="0"/>
            </a:endParaRPr>
          </a:p>
          <a:p>
            <a:r>
              <a:rPr lang="en-US" sz="2300" kern="0" spc="-100" dirty="0">
                <a:solidFill>
                  <a:srgbClr val="000000"/>
                </a:solidFill>
                <a:latin typeface="Cafe24 Ssurround" pitchFamily="34" charset="0"/>
                <a:cs typeface="Cafe24 Ssurround" pitchFamily="34" charset="0"/>
              </a:rPr>
              <a:t>- </a:t>
            </a:r>
            <a:r>
              <a:rPr lang="en-US" sz="2300" kern="0" spc="-100" dirty="0">
                <a:solidFill>
                  <a:srgbClr val="FFC000"/>
                </a:solidFill>
                <a:latin typeface="Cafe24 Ssurround" pitchFamily="34" charset="0"/>
                <a:cs typeface="Cafe24 Ssurround" pitchFamily="34" charset="0"/>
              </a:rPr>
              <a:t>2048</a:t>
            </a:r>
            <a:r>
              <a:rPr lang="en-US" sz="2300" kern="0" spc="-100" dirty="0">
                <a:solidFill>
                  <a:srgbClr val="000000"/>
                </a:solidFill>
                <a:latin typeface="Cafe24 Ssurround" pitchFamily="34" charset="0"/>
                <a:cs typeface="Cafe24 Ssurround" pitchFamily="34" charset="0"/>
              </a:rPr>
              <a:t> </a:t>
            </a:r>
            <a:r>
              <a:rPr lang="en-US" sz="2300" kern="0" spc="-100" dirty="0" err="1">
                <a:solidFill>
                  <a:srgbClr val="000000"/>
                </a:solidFill>
                <a:latin typeface="Cafe24 Ssurround" pitchFamily="34" charset="0"/>
                <a:cs typeface="Cafe24 Ssurround" pitchFamily="34" charset="0"/>
              </a:rPr>
              <a:t>코드작성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355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1001">
            <a:extLst>
              <a:ext uri="{FF2B5EF4-FFF2-40B4-BE49-F238E27FC236}">
                <a16:creationId xmlns:a16="http://schemas.microsoft.com/office/drawing/2014/main" id="{7DA3E76D-EFA3-FECE-5020-DAA9C0E39766}"/>
              </a:ext>
            </a:extLst>
          </p:cNvPr>
          <p:cNvGrpSpPr>
            <a:grpSpLocks/>
          </p:cNvGrpSpPr>
          <p:nvPr/>
        </p:nvGrpSpPr>
        <p:grpSpPr>
          <a:xfrm>
            <a:off x="390530" y="928021"/>
            <a:ext cx="9884103" cy="6120000"/>
            <a:chOff x="412512" y="1174607"/>
            <a:chExt cx="9884103" cy="5220026"/>
          </a:xfrm>
        </p:grpSpPr>
        <p:pic>
          <p:nvPicPr>
            <p:cNvPr id="8" name="Object 2">
              <a:extLst>
                <a:ext uri="{FF2B5EF4-FFF2-40B4-BE49-F238E27FC236}">
                  <a16:creationId xmlns:a16="http://schemas.microsoft.com/office/drawing/2014/main" id="{41A167F4-87C6-048A-20EB-341DB2C1A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9" name="그룹 1002">
            <a:extLst>
              <a:ext uri="{FF2B5EF4-FFF2-40B4-BE49-F238E27FC236}">
                <a16:creationId xmlns:a16="http://schemas.microsoft.com/office/drawing/2014/main" id="{0C1448BD-FEB0-1914-38ED-51976271D913}"/>
              </a:ext>
            </a:extLst>
          </p:cNvPr>
          <p:cNvGrpSpPr/>
          <p:nvPr/>
        </p:nvGrpSpPr>
        <p:grpSpPr>
          <a:xfrm>
            <a:off x="392686" y="6838582"/>
            <a:ext cx="9881947" cy="200838"/>
            <a:chOff x="426843" y="6243085"/>
            <a:chExt cx="9833901" cy="144831"/>
          </a:xfrm>
        </p:grpSpPr>
        <p:pic>
          <p:nvPicPr>
            <p:cNvPr id="10" name="Object 5">
              <a:extLst>
                <a:ext uri="{FF2B5EF4-FFF2-40B4-BE49-F238E27FC236}">
                  <a16:creationId xmlns:a16="http://schemas.microsoft.com/office/drawing/2014/main" id="{B85D84F6-12DE-2D86-5B28-0BAE6565E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D57E208-DEDD-6330-BBAA-4919390E9A3D}"/>
              </a:ext>
            </a:extLst>
          </p:cNvPr>
          <p:cNvSpPr txBox="1"/>
          <p:nvPr/>
        </p:nvSpPr>
        <p:spPr>
          <a:xfrm>
            <a:off x="412511" y="428625"/>
            <a:ext cx="295457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300" kern="0" spc="-100" dirty="0">
                <a:solidFill>
                  <a:srgbClr val="FFC04A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2048</a:t>
            </a: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코드 </a:t>
            </a:r>
            <a:r>
              <a:rPr lang="en-US" altLang="ko-KR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알고리즘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87C0C5-3358-A1A7-124F-400F94344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674" y="1527106"/>
            <a:ext cx="4421225" cy="525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8427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7E24641E-3832-D463-4A77-23F8EF1DAA7C}"/>
              </a:ext>
            </a:extLst>
          </p:cNvPr>
          <p:cNvGrpSpPr>
            <a:grpSpLocks/>
          </p:cNvGrpSpPr>
          <p:nvPr/>
        </p:nvGrpSpPr>
        <p:grpSpPr>
          <a:xfrm>
            <a:off x="390530" y="928021"/>
            <a:ext cx="9884103" cy="6120000"/>
            <a:chOff x="412512" y="1174607"/>
            <a:chExt cx="9884103" cy="5220026"/>
          </a:xfrm>
        </p:grpSpPr>
        <p:pic>
          <p:nvPicPr>
            <p:cNvPr id="5" name="Object 2">
              <a:extLst>
                <a:ext uri="{FF2B5EF4-FFF2-40B4-BE49-F238E27FC236}">
                  <a16:creationId xmlns:a16="http://schemas.microsoft.com/office/drawing/2014/main" id="{93F1DA49-9229-C5FA-D4CE-21B58D011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9A5855F0-79B6-8F61-03F9-E0AD275214B7}"/>
              </a:ext>
            </a:extLst>
          </p:cNvPr>
          <p:cNvGrpSpPr/>
          <p:nvPr/>
        </p:nvGrpSpPr>
        <p:grpSpPr>
          <a:xfrm>
            <a:off x="392686" y="6838582"/>
            <a:ext cx="9881947" cy="200838"/>
            <a:chOff x="426843" y="6243085"/>
            <a:chExt cx="9833901" cy="144831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0A3218B9-2ECF-CA00-71C5-A713CE93F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D57E208-DEDD-6330-BBAA-4919390E9A3D}"/>
              </a:ext>
            </a:extLst>
          </p:cNvPr>
          <p:cNvSpPr txBox="1"/>
          <p:nvPr/>
        </p:nvSpPr>
        <p:spPr>
          <a:xfrm>
            <a:off x="412511" y="428625"/>
            <a:ext cx="295457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Draw</a:t>
            </a:r>
            <a:r>
              <a:rPr lang="ko-KR" altLang="en-US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함수 코드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C711F99-6F57-8138-9D1B-F669A7E0A0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287" y="1639658"/>
            <a:ext cx="5875310" cy="500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752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550B6118-C47C-631A-FA09-2E67412E77AE}"/>
              </a:ext>
            </a:extLst>
          </p:cNvPr>
          <p:cNvGrpSpPr>
            <a:grpSpLocks/>
          </p:cNvGrpSpPr>
          <p:nvPr/>
        </p:nvGrpSpPr>
        <p:grpSpPr>
          <a:xfrm>
            <a:off x="390530" y="935047"/>
            <a:ext cx="9884103" cy="6120000"/>
            <a:chOff x="412512" y="1174607"/>
            <a:chExt cx="9884103" cy="5220026"/>
          </a:xfrm>
        </p:grpSpPr>
        <p:pic>
          <p:nvPicPr>
            <p:cNvPr id="5" name="Object 2">
              <a:extLst>
                <a:ext uri="{FF2B5EF4-FFF2-40B4-BE49-F238E27FC236}">
                  <a16:creationId xmlns:a16="http://schemas.microsoft.com/office/drawing/2014/main" id="{E739C42F-D18E-5012-3961-389CE9793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9" name="그룹 1002">
            <a:extLst>
              <a:ext uri="{FF2B5EF4-FFF2-40B4-BE49-F238E27FC236}">
                <a16:creationId xmlns:a16="http://schemas.microsoft.com/office/drawing/2014/main" id="{65ECFC55-76FF-1830-D2FE-5E649252C000}"/>
              </a:ext>
            </a:extLst>
          </p:cNvPr>
          <p:cNvGrpSpPr/>
          <p:nvPr/>
        </p:nvGrpSpPr>
        <p:grpSpPr>
          <a:xfrm>
            <a:off x="392686" y="6845608"/>
            <a:ext cx="9881947" cy="200838"/>
            <a:chOff x="426843" y="6243085"/>
            <a:chExt cx="9833901" cy="144831"/>
          </a:xfrm>
        </p:grpSpPr>
        <p:pic>
          <p:nvPicPr>
            <p:cNvPr id="10" name="Object 5">
              <a:extLst>
                <a:ext uri="{FF2B5EF4-FFF2-40B4-BE49-F238E27FC236}">
                  <a16:creationId xmlns:a16="http://schemas.microsoft.com/office/drawing/2014/main" id="{819F0FB8-2D4E-F7A8-2979-DA3EC7FBC7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D57E208-DEDD-6330-BBAA-4919390E9A3D}"/>
              </a:ext>
            </a:extLst>
          </p:cNvPr>
          <p:cNvSpPr txBox="1"/>
          <p:nvPr/>
        </p:nvSpPr>
        <p:spPr>
          <a:xfrm>
            <a:off x="412512" y="428625"/>
            <a:ext cx="22098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오른쪽 버튼 코드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4FD9029A-0969-D2AC-582A-BB8D9FB004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312" y="1530529"/>
            <a:ext cx="6035195" cy="5123338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6DA95460-AC40-B9AB-FEF8-130F67A40BFD}"/>
              </a:ext>
            </a:extLst>
          </p:cNvPr>
          <p:cNvSpPr/>
          <p:nvPr/>
        </p:nvSpPr>
        <p:spPr>
          <a:xfrm>
            <a:off x="2622312" y="428625"/>
            <a:ext cx="446400" cy="446400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1952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6E37F7DF-7FFE-0977-2960-DA0B544737C5}"/>
              </a:ext>
            </a:extLst>
          </p:cNvPr>
          <p:cNvGrpSpPr>
            <a:grpSpLocks/>
          </p:cNvGrpSpPr>
          <p:nvPr/>
        </p:nvGrpSpPr>
        <p:grpSpPr>
          <a:xfrm>
            <a:off x="390530" y="935702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237F3CD8-48C2-C4EB-68A1-0C262FEF2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5" name="그룹 1002">
            <a:extLst>
              <a:ext uri="{FF2B5EF4-FFF2-40B4-BE49-F238E27FC236}">
                <a16:creationId xmlns:a16="http://schemas.microsoft.com/office/drawing/2014/main" id="{6D6E8B58-2333-5B5C-C626-CD7E2EFDE11C}"/>
              </a:ext>
            </a:extLst>
          </p:cNvPr>
          <p:cNvGrpSpPr/>
          <p:nvPr/>
        </p:nvGrpSpPr>
        <p:grpSpPr>
          <a:xfrm>
            <a:off x="392686" y="6846263"/>
            <a:ext cx="9881947" cy="200838"/>
            <a:chOff x="426843" y="6243085"/>
            <a:chExt cx="9833901" cy="144831"/>
          </a:xfrm>
        </p:grpSpPr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134D2605-6602-BACC-5543-4BC1F6F4A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DD4300F-3499-5041-1FD3-B2644EFEFD53}"/>
              </a:ext>
            </a:extLst>
          </p:cNvPr>
          <p:cNvSpPr txBox="1"/>
          <p:nvPr/>
        </p:nvSpPr>
        <p:spPr>
          <a:xfrm>
            <a:off x="413805" y="428625"/>
            <a:ext cx="22098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아래쪽 버튼 코드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86C004BC-2A82-A644-8BC5-535B139B2F47}"/>
              </a:ext>
            </a:extLst>
          </p:cNvPr>
          <p:cNvSpPr/>
          <p:nvPr/>
        </p:nvSpPr>
        <p:spPr>
          <a:xfrm>
            <a:off x="2638788" y="433006"/>
            <a:ext cx="446400" cy="446276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C3A4ABF7-2A47-C3F0-7C7E-05D6A45DCE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605" y="1571625"/>
            <a:ext cx="6032694" cy="521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41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9211133A-FDF3-9A3C-FB11-26FE105F4A39}"/>
              </a:ext>
            </a:extLst>
          </p:cNvPr>
          <p:cNvGrpSpPr>
            <a:grpSpLocks/>
          </p:cNvGrpSpPr>
          <p:nvPr/>
        </p:nvGrpSpPr>
        <p:grpSpPr>
          <a:xfrm>
            <a:off x="390530" y="935702"/>
            <a:ext cx="9884103" cy="6120000"/>
            <a:chOff x="412512" y="1174607"/>
            <a:chExt cx="9884103" cy="5220026"/>
          </a:xfrm>
        </p:grpSpPr>
        <p:pic>
          <p:nvPicPr>
            <p:cNvPr id="5" name="Object 2">
              <a:extLst>
                <a:ext uri="{FF2B5EF4-FFF2-40B4-BE49-F238E27FC236}">
                  <a16:creationId xmlns:a16="http://schemas.microsoft.com/office/drawing/2014/main" id="{A51FE841-D74A-2A42-9B5E-735DA315A0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1099300" y="5606569"/>
            <a:ext cx="269052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Main </a:t>
            </a:r>
            <a:r>
              <a:rPr lang="ko-KR" altLang="en-US" sz="18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코드</a:t>
            </a:r>
            <a:endParaRPr 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13916" y="5955982"/>
            <a:ext cx="3261289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메모장 점수 저장 코드</a:t>
            </a:r>
            <a:endParaRPr lang="en-US" altLang="ko-KR" sz="1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배경음악 코드</a:t>
            </a:r>
            <a:endParaRPr lang="en-US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046922" y="5606569"/>
            <a:ext cx="269052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Main 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코드</a:t>
            </a:r>
            <a:endParaRPr 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761538" y="5955982"/>
            <a:ext cx="3261289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버튼입력 코드</a:t>
            </a:r>
            <a:endParaRPr lang="en-US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994544" y="5606569"/>
            <a:ext cx="269052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Main 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코드</a:t>
            </a:r>
            <a:endParaRPr 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709160" y="5955982"/>
            <a:ext cx="3261289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Game over</a:t>
            </a:r>
            <a:r>
              <a:rPr lang="ko-KR" altLang="en-US" sz="1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코드</a:t>
            </a:r>
            <a:endParaRPr lang="en-US" altLang="ko-KR" sz="1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algn="ctr"/>
            <a:r>
              <a:rPr lang="ko-KR" altLang="en-US" sz="1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점수저장 코드</a:t>
            </a:r>
            <a:endParaRPr lang="en-US" sz="1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B5142927-E947-604A-4C18-AFDA20B0F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56" y="1886720"/>
            <a:ext cx="2782048" cy="3559640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2230660" y="5079156"/>
            <a:ext cx="427801" cy="427801"/>
            <a:chOff x="2230660" y="4876666"/>
            <a:chExt cx="427801" cy="427801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2230660" y="4876666"/>
              <a:ext cx="427801" cy="427801"/>
              <a:chOff x="2230660" y="4876666"/>
              <a:chExt cx="427801" cy="427801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2230660" y="4876666"/>
                <a:ext cx="427801" cy="427801"/>
              </a:xfrm>
              <a:prstGeom prst="rect">
                <a:avLst/>
              </a:prstGeom>
            </p:spPr>
          </p:pic>
        </p:grpSp>
        <p:sp>
          <p:nvSpPr>
            <p:cNvPr id="24" name="Object 24"/>
            <p:cNvSpPr txBox="1"/>
            <p:nvPr/>
          </p:nvSpPr>
          <p:spPr>
            <a:xfrm>
              <a:off x="2211216" y="4956822"/>
              <a:ext cx="460728" cy="40649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1500" dirty="0">
                  <a:solidFill>
                    <a:srgbClr val="000000"/>
                  </a:solidFill>
                  <a:latin typeface="Jalnan OTF" pitchFamily="34" charset="0"/>
                  <a:cs typeface="Jalnan OTF" pitchFamily="34" charset="0"/>
                </a:rPr>
                <a:t>01</a:t>
              </a:r>
              <a:endParaRPr lang="en-US" dirty="0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B47F06C5-035F-6A96-2C11-E2DBAE3A6F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504" y="1891052"/>
            <a:ext cx="2433939" cy="3268260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5167141" y="5079156"/>
            <a:ext cx="427801" cy="427801"/>
            <a:chOff x="5167141" y="4876666"/>
            <a:chExt cx="427801" cy="427801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5167141" y="4876666"/>
              <a:ext cx="427801" cy="427801"/>
              <a:chOff x="5167141" y="4876666"/>
              <a:chExt cx="427801" cy="427801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5167141" y="4876666"/>
                <a:ext cx="427801" cy="427801"/>
              </a:xfrm>
              <a:prstGeom prst="rect">
                <a:avLst/>
              </a:prstGeom>
            </p:spPr>
          </p:pic>
        </p:grpSp>
        <p:sp>
          <p:nvSpPr>
            <p:cNvPr id="30" name="Object 30"/>
            <p:cNvSpPr txBox="1"/>
            <p:nvPr/>
          </p:nvSpPr>
          <p:spPr>
            <a:xfrm>
              <a:off x="5147697" y="4956822"/>
              <a:ext cx="460728" cy="40649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1500" dirty="0">
                  <a:solidFill>
                    <a:srgbClr val="000000"/>
                  </a:solidFill>
                  <a:latin typeface="Jalnan OTF" pitchFamily="34" charset="0"/>
                  <a:cs typeface="Jalnan OTF" pitchFamily="34" charset="0"/>
                </a:rPr>
                <a:t>02</a:t>
              </a:r>
              <a:endParaRPr lang="en-US" dirty="0"/>
            </a:p>
          </p:txBody>
        </p:sp>
      </p:grp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37D378CF-0FA5-9969-FB12-8DBC9BDDA0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887" y="1886720"/>
            <a:ext cx="2904926" cy="3559640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8125904" y="5079156"/>
            <a:ext cx="427801" cy="427801"/>
            <a:chOff x="8125904" y="4876666"/>
            <a:chExt cx="427801" cy="427801"/>
          </a:xfrm>
        </p:grpSpPr>
        <p:grpSp>
          <p:nvGrpSpPr>
            <p:cNvPr id="1010" name="그룹 1010"/>
            <p:cNvGrpSpPr/>
            <p:nvPr/>
          </p:nvGrpSpPr>
          <p:grpSpPr>
            <a:xfrm>
              <a:off x="8125904" y="4876666"/>
              <a:ext cx="427801" cy="427801"/>
              <a:chOff x="8125904" y="4876666"/>
              <a:chExt cx="427801" cy="427801"/>
            </a:xfrm>
          </p:grpSpPr>
          <p:pic>
            <p:nvPicPr>
              <p:cNvPr id="34" name="Object 33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8125904" y="4876666"/>
                <a:ext cx="427801" cy="427801"/>
              </a:xfrm>
              <a:prstGeom prst="rect">
                <a:avLst/>
              </a:prstGeom>
            </p:spPr>
          </p:pic>
        </p:grpSp>
        <p:sp>
          <p:nvSpPr>
            <p:cNvPr id="36" name="Object 36"/>
            <p:cNvSpPr txBox="1"/>
            <p:nvPr/>
          </p:nvSpPr>
          <p:spPr>
            <a:xfrm>
              <a:off x="8106460" y="4956822"/>
              <a:ext cx="460728" cy="40649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1500" dirty="0">
                  <a:solidFill>
                    <a:srgbClr val="000000"/>
                  </a:solidFill>
                  <a:latin typeface="Jalnan OTF" pitchFamily="34" charset="0"/>
                  <a:cs typeface="Jalnan OTF" pitchFamily="34" charset="0"/>
                </a:rPr>
                <a:t>03</a:t>
              </a:r>
              <a:endParaRPr lang="en-US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F3E60F11-63F0-36AD-D914-A7FB54BD58F9}"/>
              </a:ext>
            </a:extLst>
          </p:cNvPr>
          <p:cNvSpPr txBox="1"/>
          <p:nvPr/>
        </p:nvSpPr>
        <p:spPr>
          <a:xfrm>
            <a:off x="413804" y="428625"/>
            <a:ext cx="3347733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300" b="1" kern="0" spc="-100" dirty="0">
                <a:solidFill>
                  <a:srgbClr val="FFC04A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2048</a:t>
            </a: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게임 </a:t>
            </a: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Main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코드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grpSp>
        <p:nvGrpSpPr>
          <p:cNvPr id="6" name="그룹 1002">
            <a:extLst>
              <a:ext uri="{FF2B5EF4-FFF2-40B4-BE49-F238E27FC236}">
                <a16:creationId xmlns:a16="http://schemas.microsoft.com/office/drawing/2014/main" id="{8DB9273E-111E-C0D3-9ABB-517A16903AFB}"/>
              </a:ext>
            </a:extLst>
          </p:cNvPr>
          <p:cNvGrpSpPr/>
          <p:nvPr/>
        </p:nvGrpSpPr>
        <p:grpSpPr>
          <a:xfrm>
            <a:off x="392686" y="6846263"/>
            <a:ext cx="9881947" cy="200838"/>
            <a:chOff x="426843" y="6243085"/>
            <a:chExt cx="9833901" cy="144831"/>
          </a:xfrm>
        </p:grpSpPr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420F2103-2269-0388-0C0B-310C85C72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84045642-B900-931F-4143-C2E56EF700E3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2659BB08-542E-9A25-82F2-9084652E8D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248771" y="2471031"/>
            <a:ext cx="4149954" cy="25699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100" b="1" kern="0" spc="-400" dirty="0">
                <a:ln w="107950">
                  <a:solidFill>
                    <a:schemeClr val="tx1"/>
                  </a:solidFill>
                </a:ln>
                <a:noFill/>
                <a:latin typeface="Jalnan OTF" pitchFamily="34" charset="0"/>
                <a:cs typeface="Jalnan OTF" pitchFamily="34" charset="0"/>
              </a:rPr>
              <a:t>03</a:t>
            </a:r>
            <a:endParaRPr lang="en-US" dirty="0">
              <a:ln w="107950"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0752" y="3026583"/>
            <a:ext cx="8753088" cy="14766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5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프로젝트 수행결과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9246552" y="1735849"/>
            <a:ext cx="414619" cy="331457"/>
            <a:chOff x="9246552" y="2101450"/>
            <a:chExt cx="414619" cy="33145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9246552" y="2101450"/>
              <a:ext cx="414619" cy="331457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890752" y="4468513"/>
            <a:ext cx="3847935" cy="4462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- </a:t>
            </a:r>
            <a:r>
              <a:rPr lang="en-US" altLang="ko-KR" sz="2300" kern="0" spc="-100" dirty="0">
                <a:solidFill>
                  <a:srgbClr val="FFC04A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2048</a:t>
            </a: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en-US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게임</a:t>
            </a:r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실행화면 </a:t>
            </a:r>
            <a:endParaRPr lang="en-US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grpSp>
        <p:nvGrpSpPr>
          <p:cNvPr id="6" name="그룹 1002">
            <a:extLst>
              <a:ext uri="{FF2B5EF4-FFF2-40B4-BE49-F238E27FC236}">
                <a16:creationId xmlns:a16="http://schemas.microsoft.com/office/drawing/2014/main" id="{66F0D99D-1223-2213-3906-577358815835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96E17326-10AC-3BF7-3D09-E5717F26A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0193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AF1B803D-9C6C-B971-393A-21968162D2A3}"/>
              </a:ext>
            </a:extLst>
          </p:cNvPr>
          <p:cNvGrpSpPr>
            <a:grpSpLocks/>
          </p:cNvGrpSpPr>
          <p:nvPr/>
        </p:nvGrpSpPr>
        <p:grpSpPr>
          <a:xfrm>
            <a:off x="390530" y="935702"/>
            <a:ext cx="9884103" cy="6120000"/>
            <a:chOff x="412512" y="1174607"/>
            <a:chExt cx="9884103" cy="5220026"/>
          </a:xfrm>
        </p:grpSpPr>
        <p:pic>
          <p:nvPicPr>
            <p:cNvPr id="5" name="Object 2">
              <a:extLst>
                <a:ext uri="{FF2B5EF4-FFF2-40B4-BE49-F238E27FC236}">
                  <a16:creationId xmlns:a16="http://schemas.microsoft.com/office/drawing/2014/main" id="{57C3DB57-1E17-D36D-64B0-727059F8C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AC4B05E8-6193-37D3-8D3D-C2200F487509}"/>
              </a:ext>
            </a:extLst>
          </p:cNvPr>
          <p:cNvGrpSpPr/>
          <p:nvPr/>
        </p:nvGrpSpPr>
        <p:grpSpPr>
          <a:xfrm>
            <a:off x="392686" y="6846263"/>
            <a:ext cx="9881947" cy="200838"/>
            <a:chOff x="426843" y="6243085"/>
            <a:chExt cx="9833901" cy="144831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5B5064BA-3BDD-C552-435A-ED8FEEBCD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D57E208-DEDD-6330-BBAA-4919390E9A3D}"/>
              </a:ext>
            </a:extLst>
          </p:cNvPr>
          <p:cNvSpPr txBox="1"/>
          <p:nvPr/>
        </p:nvSpPr>
        <p:spPr>
          <a:xfrm>
            <a:off x="426843" y="352425"/>
            <a:ext cx="3473644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300" b="1" kern="0" spc="-100" dirty="0">
                <a:solidFill>
                  <a:srgbClr val="FFC04A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2048</a:t>
            </a:r>
            <a:r>
              <a:rPr lang="en-US" altLang="ko-KR" sz="2300" kern="0" spc="-100" dirty="0">
                <a:solidFill>
                  <a:srgbClr val="FFC04A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게임</a:t>
            </a: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코드 실행화면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17A7B8E5-0504-E0AA-01B9-44F29CB762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66" y="1941701"/>
            <a:ext cx="8372442" cy="438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8559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3F12902C-E76C-E23C-C516-29093AD148C3}"/>
              </a:ext>
            </a:extLst>
          </p:cNvPr>
          <p:cNvGrpSpPr>
            <a:grpSpLocks/>
          </p:cNvGrpSpPr>
          <p:nvPr/>
        </p:nvGrpSpPr>
        <p:grpSpPr>
          <a:xfrm>
            <a:off x="390530" y="935702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389FB599-5E9B-7F3C-F1E8-219072B44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5" name="그룹 1002">
            <a:extLst>
              <a:ext uri="{FF2B5EF4-FFF2-40B4-BE49-F238E27FC236}">
                <a16:creationId xmlns:a16="http://schemas.microsoft.com/office/drawing/2014/main" id="{84D0F2C7-20D0-7656-42FC-88B3A8AC3B7C}"/>
              </a:ext>
            </a:extLst>
          </p:cNvPr>
          <p:cNvGrpSpPr/>
          <p:nvPr/>
        </p:nvGrpSpPr>
        <p:grpSpPr>
          <a:xfrm>
            <a:off x="392686" y="6846263"/>
            <a:ext cx="9881947" cy="200838"/>
            <a:chOff x="426843" y="6243085"/>
            <a:chExt cx="9833901" cy="144831"/>
          </a:xfrm>
        </p:grpSpPr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B129F035-8F13-C278-D014-89DA3F305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8" name="Object 9">
            <a:extLst>
              <a:ext uri="{FF2B5EF4-FFF2-40B4-BE49-F238E27FC236}">
                <a16:creationId xmlns:a16="http://schemas.microsoft.com/office/drawing/2014/main" id="{18EB3E2B-B03A-0249-FA5F-5B36B3A3D069}"/>
              </a:ext>
            </a:extLst>
          </p:cNvPr>
          <p:cNvSpPr txBox="1"/>
          <p:nvPr/>
        </p:nvSpPr>
        <p:spPr>
          <a:xfrm>
            <a:off x="967248" y="2991627"/>
            <a:ext cx="8753088" cy="17851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작동화면은 </a:t>
            </a:r>
            <a:endParaRPr lang="en-US" altLang="ko-KR" sz="55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직접 보여드리겠습니다</a:t>
            </a:r>
            <a:r>
              <a:rPr lang="en-US" altLang="ko-KR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:)</a:t>
            </a:r>
            <a:endParaRPr lang="en-US" sz="55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9" name="Object 13">
            <a:extLst>
              <a:ext uri="{FF2B5EF4-FFF2-40B4-BE49-F238E27FC236}">
                <a16:creationId xmlns:a16="http://schemas.microsoft.com/office/drawing/2014/main" id="{C9A82342-7C03-6799-A8A1-EB5811B2B190}"/>
              </a:ext>
            </a:extLst>
          </p:cNvPr>
          <p:cNvSpPr txBox="1"/>
          <p:nvPr/>
        </p:nvSpPr>
        <p:spPr>
          <a:xfrm>
            <a:off x="4078379" y="5211332"/>
            <a:ext cx="253082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0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잠시만 기다려주세요</a:t>
            </a:r>
            <a:r>
              <a:rPr lang="en-US" altLang="ko-KR" sz="20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!</a:t>
            </a:r>
            <a:endParaRPr lang="en-US" sz="20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57E208-DEDD-6330-BBAA-4919390E9A3D}"/>
              </a:ext>
            </a:extLst>
          </p:cNvPr>
          <p:cNvSpPr txBox="1"/>
          <p:nvPr/>
        </p:nvSpPr>
        <p:spPr>
          <a:xfrm>
            <a:off x="426843" y="352425"/>
            <a:ext cx="3778444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300" b="1" kern="0" spc="-100" dirty="0">
                <a:solidFill>
                  <a:srgbClr val="FFC04A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2048</a:t>
            </a: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게임 코드 실행화면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22734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85D5EFF6-660F-E89B-891A-9FC6F945A50C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5AC00956-8871-6E64-D88F-B5FA7950E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6" name="그룹 1002">
            <a:extLst>
              <a:ext uri="{FF2B5EF4-FFF2-40B4-BE49-F238E27FC236}">
                <a16:creationId xmlns:a16="http://schemas.microsoft.com/office/drawing/2014/main" id="{9F4F097D-3BF5-73D1-67F7-49C0B9AEAF9C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D6A40DB7-78C9-FDEC-9C85-F02427776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664015" y="2671867"/>
            <a:ext cx="3061918" cy="25699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100" b="1" kern="0" spc="-4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04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309687" y="3295546"/>
            <a:ext cx="6809087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500" kern="0" spc="-100" dirty="0">
                <a:ln w="4445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자체 평가의견</a:t>
            </a:r>
            <a:endParaRPr lang="en-US" dirty="0">
              <a:ln w="44450">
                <a:solidFill>
                  <a:schemeClr val="tx1"/>
                </a:solidFill>
              </a:ln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246552" y="1735849"/>
            <a:ext cx="414619" cy="331457"/>
            <a:chOff x="9246552" y="2101450"/>
            <a:chExt cx="414619" cy="33145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9246552" y="2101450"/>
              <a:ext cx="414619" cy="33145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B8E64F60-6B87-7D49-78EA-5589EBA78963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7FE29809-5183-2472-1D86-3D8FBE76AF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278832" y="3310892"/>
            <a:ext cx="1164254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200" kern="0" spc="-100" dirty="0">
                <a:ln w="1651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01</a:t>
            </a:r>
            <a:endParaRPr lang="en-US" dirty="0">
              <a:ln w="16510">
                <a:solidFill>
                  <a:schemeClr val="tx1"/>
                </a:solidFill>
              </a:ln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55002" y="3306941"/>
            <a:ext cx="2118542" cy="482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프로젝트 개요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3686918" y="2046033"/>
            <a:ext cx="3761187" cy="4403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700" kern="0" spc="-1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2조의 발표 순서는 말이죠!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423353" y="2869449"/>
            <a:ext cx="9857597" cy="71273"/>
            <a:chOff x="423353" y="3235050"/>
            <a:chExt cx="9857597" cy="71273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3353" y="3235050"/>
              <a:ext cx="9857597" cy="7127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257540" y="2902252"/>
            <a:ext cx="90080" cy="3942573"/>
            <a:chOff x="5257540" y="3267853"/>
            <a:chExt cx="90080" cy="3942573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3331293" y="5194100"/>
              <a:ext cx="3942573" cy="9008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14458" y="4739237"/>
            <a:ext cx="9846456" cy="71273"/>
            <a:chOff x="434494" y="4680137"/>
            <a:chExt cx="9846456" cy="71273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34494" y="4680137"/>
              <a:ext cx="9846456" cy="71273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6195995" y="3092415"/>
            <a:ext cx="1164254" cy="11286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200" b="1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02</a:t>
            </a:r>
            <a:endParaRPr lang="en-US" dirty="0"/>
          </a:p>
        </p:txBody>
      </p:sp>
      <p:sp>
        <p:nvSpPr>
          <p:cNvPr id="21" name="Object 21"/>
          <p:cNvSpPr txBox="1"/>
          <p:nvPr/>
        </p:nvSpPr>
        <p:spPr>
          <a:xfrm>
            <a:off x="7081809" y="3296438"/>
            <a:ext cx="2870716" cy="482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프로젝트 수행절차</a:t>
            </a:r>
            <a:endParaRPr lang="en-US" dirty="0"/>
          </a:p>
        </p:txBody>
      </p:sp>
      <p:sp>
        <p:nvSpPr>
          <p:cNvPr id="22" name="Object 22"/>
          <p:cNvSpPr txBox="1"/>
          <p:nvPr/>
        </p:nvSpPr>
        <p:spPr>
          <a:xfrm>
            <a:off x="1284846" y="5179038"/>
            <a:ext cx="1164254" cy="113196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200" b="1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03</a:t>
            </a:r>
            <a:endParaRPr lang="en-US" dirty="0"/>
          </a:p>
        </p:txBody>
      </p:sp>
      <p:sp>
        <p:nvSpPr>
          <p:cNvPr id="23" name="Object 23"/>
          <p:cNvSpPr txBox="1"/>
          <p:nvPr/>
        </p:nvSpPr>
        <p:spPr>
          <a:xfrm>
            <a:off x="2061016" y="5363445"/>
            <a:ext cx="3142333" cy="482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프로젝트 수행결과</a:t>
            </a:r>
            <a:endParaRPr lang="en-US" dirty="0"/>
          </a:p>
        </p:txBody>
      </p:sp>
      <p:sp>
        <p:nvSpPr>
          <p:cNvPr id="24" name="Object 24"/>
          <p:cNvSpPr txBox="1"/>
          <p:nvPr/>
        </p:nvSpPr>
        <p:spPr>
          <a:xfrm>
            <a:off x="6192287" y="5363445"/>
            <a:ext cx="1164254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200" b="1" kern="0" spc="-100" dirty="0">
                <a:ln w="1651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04</a:t>
            </a:r>
            <a:endParaRPr lang="en-US" dirty="0">
              <a:ln w="16510">
                <a:solidFill>
                  <a:schemeClr val="tx1"/>
                </a:solidFill>
              </a:ln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7081806" y="5363445"/>
            <a:ext cx="2118542" cy="482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자체 평가의견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6137665" y="1724152"/>
            <a:ext cx="414619" cy="331457"/>
            <a:chOff x="6210555" y="2092478"/>
            <a:chExt cx="414619" cy="331457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0800000">
              <a:off x="6210555" y="2092478"/>
              <a:ext cx="414619" cy="331457"/>
            </a:xfrm>
            <a:prstGeom prst="rect">
              <a:avLst/>
            </a:prstGeom>
          </p:spPr>
        </p:pic>
      </p:grpSp>
      <p:sp>
        <p:nvSpPr>
          <p:cNvPr id="29" name="Object 29"/>
          <p:cNvSpPr txBox="1"/>
          <p:nvPr/>
        </p:nvSpPr>
        <p:spPr>
          <a:xfrm>
            <a:off x="1163795" y="1639688"/>
            <a:ext cx="4492669" cy="1216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600" kern="0" spc="-4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발표 순서</a:t>
            </a:r>
            <a:endParaRPr lang="en-US" dirty="0"/>
          </a:p>
        </p:txBody>
      </p:sp>
      <p:sp>
        <p:nvSpPr>
          <p:cNvPr id="30" name="Object 30"/>
          <p:cNvSpPr txBox="1"/>
          <p:nvPr/>
        </p:nvSpPr>
        <p:spPr>
          <a:xfrm>
            <a:off x="2055002" y="3709165"/>
            <a:ext cx="2645755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algn="just">
              <a:buFontTx/>
              <a:buChar char="-"/>
            </a:pPr>
            <a:r>
              <a:rPr lang="en-US" sz="1200" b="1" kern="0" spc="-100" dirty="0" err="1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프로젝트</a:t>
            </a:r>
            <a:r>
              <a:rPr lang="en-US" sz="12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 개발 일정 및 </a:t>
            </a:r>
            <a:r>
              <a:rPr lang="en-US" sz="1200" b="1" kern="0" spc="-100" dirty="0" err="1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과정</a:t>
            </a:r>
            <a:endParaRPr lang="en-US" sz="1200" b="1" kern="0" spc="-100" dirty="0">
              <a:solidFill>
                <a:srgbClr val="000000"/>
              </a:solidFill>
              <a:latin typeface="S-Core Dream 4 Regular" panose="020B0503030302020204" pitchFamily="34" charset="-127"/>
              <a:ea typeface="S-Core Dream 4 Regular" panose="020B0503030302020204" pitchFamily="34" charset="-127"/>
              <a:cs typeface="S-Core Dream 4 Regular" pitchFamily="34" charset="0"/>
            </a:endParaRPr>
          </a:p>
          <a:p>
            <a:pPr marL="171450" indent="-171450" algn="just">
              <a:buFontTx/>
              <a:buChar char="-"/>
            </a:pPr>
            <a:r>
              <a:rPr lang="ko-KR" altLang="en-US" sz="12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프로젝트 관련 이론</a:t>
            </a:r>
            <a:endParaRPr lang="en-US" altLang="ko-KR" dirty="0">
              <a:latin typeface="S-Core Dream 4 Regular" panose="020B0503030302020204" pitchFamily="34" charset="-127"/>
              <a:ea typeface="S-Core Dream 4 Regular" panose="020B0503030302020204" pitchFamily="34" charset="-127"/>
            </a:endParaRPr>
          </a:p>
          <a:p>
            <a:pPr marL="171450" indent="-171450" algn="just">
              <a:buFontTx/>
              <a:buChar char="-"/>
            </a:pPr>
            <a:r>
              <a:rPr lang="ko-KR" altLang="en-US" sz="12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게임 소개</a:t>
            </a:r>
            <a:endParaRPr lang="en-US" sz="1200" b="1" kern="0" spc="-100" dirty="0">
              <a:solidFill>
                <a:srgbClr val="000000"/>
              </a:solidFill>
              <a:latin typeface="S-Core Dream 4 Regular" panose="020B0503030302020204" pitchFamily="34" charset="-127"/>
              <a:ea typeface="S-Core Dream 4 Regular" panose="020B0503030302020204" pitchFamily="34" charset="-127"/>
              <a:cs typeface="S-Core Dream 4 Regular" pitchFamily="34" charset="0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081806" y="3685702"/>
            <a:ext cx="263544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- 알고리즘</a:t>
            </a:r>
          </a:p>
          <a:p>
            <a:pPr algn="just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- 코드작성</a:t>
            </a:r>
            <a:endParaRPr lang="en-US" dirty="0"/>
          </a:p>
        </p:txBody>
      </p:sp>
      <p:sp>
        <p:nvSpPr>
          <p:cNvPr id="32" name="Object 32"/>
          <p:cNvSpPr txBox="1"/>
          <p:nvPr/>
        </p:nvSpPr>
        <p:spPr>
          <a:xfrm>
            <a:off x="2061016" y="5745024"/>
            <a:ext cx="3364555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- 게임실행 화면</a:t>
            </a:r>
            <a:endParaRPr lang="en-US" b="1" dirty="0"/>
          </a:p>
        </p:txBody>
      </p: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6D2E9990-594F-E13B-0451-1DF9DF244854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10" name="Object 5">
              <a:extLst>
                <a:ext uri="{FF2B5EF4-FFF2-40B4-BE49-F238E27FC236}">
                  <a16:creationId xmlns:a16="http://schemas.microsoft.com/office/drawing/2014/main" id="{2E1CC1B7-E62C-BD3A-EBED-6E7F1E92B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0" grpId="0"/>
      <p:bldP spid="21" grpId="0"/>
      <p:bldP spid="22" grpId="0"/>
      <p:bldP spid="23" grpId="0"/>
      <p:bldP spid="24" grpId="0"/>
      <p:bldP spid="25" grpId="0"/>
      <p:bldP spid="30" grpId="0"/>
      <p:bldP spid="31" grpId="0"/>
      <p:bldP spid="3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07DD927C-C823-7328-3217-3D8E24A3CD60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A186C07E-D1E9-D2F0-A853-A0ED551B7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7" name="그룹 1002">
            <a:extLst>
              <a:ext uri="{FF2B5EF4-FFF2-40B4-BE49-F238E27FC236}">
                <a16:creationId xmlns:a16="http://schemas.microsoft.com/office/drawing/2014/main" id="{76B2C5B4-36F3-1D2D-4FBF-0ED367A73666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C8AE0F2F-2ED7-000A-0789-2CF5FA1AC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2105034" y="1513389"/>
            <a:ext cx="6485165" cy="7350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자체 평가의견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256841" y="3574116"/>
            <a:ext cx="826327" cy="826327"/>
            <a:chOff x="1256841" y="3939717"/>
            <a:chExt cx="826327" cy="826327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6841" y="3939717"/>
              <a:ext cx="826327" cy="82632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668160" y="3574116"/>
            <a:ext cx="826327" cy="826327"/>
            <a:chOff x="3668160" y="3939717"/>
            <a:chExt cx="826327" cy="82632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68160" y="3939717"/>
              <a:ext cx="826327" cy="82632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221759" y="3574116"/>
            <a:ext cx="826327" cy="826327"/>
            <a:chOff x="6221759" y="3939717"/>
            <a:chExt cx="826327" cy="82632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21759" y="3939717"/>
              <a:ext cx="826327" cy="82632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558507" y="3574116"/>
            <a:ext cx="826327" cy="826327"/>
            <a:chOff x="8558507" y="3939717"/>
            <a:chExt cx="826327" cy="826327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558507" y="3939717"/>
              <a:ext cx="826327" cy="826327"/>
            </a:xfrm>
            <a:prstGeom prst="rect">
              <a:avLst/>
            </a:prstGeom>
          </p:spPr>
        </p:pic>
      </p:grpSp>
      <p:sp>
        <p:nvSpPr>
          <p:cNvPr id="31" name="Object 31"/>
          <p:cNvSpPr txBox="1"/>
          <p:nvPr/>
        </p:nvSpPr>
        <p:spPr>
          <a:xfrm>
            <a:off x="727498" y="4492370"/>
            <a:ext cx="1885010" cy="433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00" kern="0" spc="2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도광현</a:t>
            </a:r>
            <a:endParaRPr lang="en-US" dirty="0"/>
          </a:p>
        </p:txBody>
      </p:sp>
      <p:sp>
        <p:nvSpPr>
          <p:cNvPr id="32" name="Object 32"/>
          <p:cNvSpPr txBox="1"/>
          <p:nvPr/>
        </p:nvSpPr>
        <p:spPr>
          <a:xfrm>
            <a:off x="671959" y="4509655"/>
            <a:ext cx="20062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200" kern="0" spc="300" dirty="0" err="1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도광현</a:t>
            </a:r>
            <a:endParaRPr lang="en-US" spc="3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183384" y="4492370"/>
            <a:ext cx="1885010" cy="433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00" kern="0" spc="2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박지호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5692417" y="4492370"/>
            <a:ext cx="1885010" cy="433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00" kern="0" spc="2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노민영</a:t>
            </a:r>
            <a:endParaRPr lang="en-US" dirty="0"/>
          </a:p>
        </p:txBody>
      </p:sp>
      <p:sp>
        <p:nvSpPr>
          <p:cNvPr id="35" name="Object 35"/>
          <p:cNvSpPr txBox="1"/>
          <p:nvPr/>
        </p:nvSpPr>
        <p:spPr>
          <a:xfrm>
            <a:off x="8029165" y="4492370"/>
            <a:ext cx="1885010" cy="433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00" kern="0" spc="2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장혜정</a:t>
            </a:r>
            <a:endParaRPr lang="en-US" dirty="0"/>
          </a:p>
        </p:txBody>
      </p:sp>
      <p:sp>
        <p:nvSpPr>
          <p:cNvPr id="36" name="Object 36"/>
          <p:cNvSpPr txBox="1"/>
          <p:nvPr/>
        </p:nvSpPr>
        <p:spPr>
          <a:xfrm>
            <a:off x="3078786" y="4509656"/>
            <a:ext cx="20062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200" kern="0" spc="3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박지호</a:t>
            </a:r>
            <a:endParaRPr lang="en-US" spc="3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5631811" y="4509655"/>
            <a:ext cx="20062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200" kern="0" spc="300" dirty="0" err="1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노민영</a:t>
            </a:r>
            <a:endParaRPr lang="en-US" spc="3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7976306" y="4509656"/>
            <a:ext cx="20062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200" kern="0" spc="300" dirty="0">
                <a:solidFill>
                  <a:srgbClr val="00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Jalnan OTF" pitchFamily="34" charset="0"/>
              </a:rPr>
              <a:t>장혜정</a:t>
            </a:r>
            <a:endParaRPr lang="en-US" spc="3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1010" name="그룹 1010"/>
          <p:cNvGrpSpPr/>
          <p:nvPr/>
        </p:nvGrpSpPr>
        <p:grpSpPr>
          <a:xfrm>
            <a:off x="418479" y="2842450"/>
            <a:ext cx="9858280" cy="71273"/>
            <a:chOff x="418479" y="3208051"/>
            <a:chExt cx="9858280" cy="71273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0800000">
              <a:off x="418479" y="3208051"/>
              <a:ext cx="9858280" cy="71273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2848535" y="2870686"/>
            <a:ext cx="90228" cy="3974138"/>
            <a:chOff x="2848535" y="3236287"/>
            <a:chExt cx="90228" cy="3974138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16200000">
              <a:off x="906580" y="5178242"/>
              <a:ext cx="3974138" cy="90228"/>
            </a:xfrm>
            <a:prstGeom prst="rect">
              <a:avLst/>
            </a:prstGeom>
          </p:spPr>
        </p:pic>
      </p:grpSp>
      <p:sp>
        <p:nvSpPr>
          <p:cNvPr id="51" name="Object 51"/>
          <p:cNvSpPr txBox="1"/>
          <p:nvPr/>
        </p:nvSpPr>
        <p:spPr>
          <a:xfrm>
            <a:off x="2324545" y="2006501"/>
            <a:ext cx="6016071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0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기초프로그래밍 프로젝트</a:t>
            </a:r>
            <a:endParaRPr lang="en-US" b="1" dirty="0"/>
          </a:p>
        </p:txBody>
      </p:sp>
      <p:grpSp>
        <p:nvGrpSpPr>
          <p:cNvPr id="1014" name="그룹 1014"/>
          <p:cNvGrpSpPr/>
          <p:nvPr/>
        </p:nvGrpSpPr>
        <p:grpSpPr>
          <a:xfrm>
            <a:off x="1529257" y="3181857"/>
            <a:ext cx="253282" cy="202480"/>
            <a:chOff x="1529257" y="3547458"/>
            <a:chExt cx="253282" cy="202480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29257" y="3547458"/>
              <a:ext cx="253282" cy="202480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3960252" y="3181857"/>
            <a:ext cx="253282" cy="202480"/>
            <a:chOff x="3960252" y="3547458"/>
            <a:chExt cx="253282" cy="202480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960252" y="3547458"/>
              <a:ext cx="253282" cy="202480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6508281" y="3181857"/>
            <a:ext cx="253282" cy="202480"/>
            <a:chOff x="6508281" y="3547458"/>
            <a:chExt cx="253282" cy="202480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508281" y="3547458"/>
              <a:ext cx="253282" cy="202480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8850383" y="3181857"/>
            <a:ext cx="253282" cy="202480"/>
            <a:chOff x="8850383" y="3547458"/>
            <a:chExt cx="253282" cy="202480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850383" y="3547458"/>
              <a:ext cx="253282" cy="202480"/>
            </a:xfrm>
            <a:prstGeom prst="rect">
              <a:avLst/>
            </a:prstGeom>
          </p:spPr>
        </p:pic>
      </p:grpSp>
      <p:sp>
        <p:nvSpPr>
          <p:cNvPr id="47" name="Object 15">
            <a:extLst>
              <a:ext uri="{FF2B5EF4-FFF2-40B4-BE49-F238E27FC236}">
                <a16:creationId xmlns:a16="http://schemas.microsoft.com/office/drawing/2014/main" id="{CF0CD940-F79E-4C5A-3200-AB5C24532410}"/>
              </a:ext>
            </a:extLst>
          </p:cNvPr>
          <p:cNvSpPr txBox="1"/>
          <p:nvPr/>
        </p:nvSpPr>
        <p:spPr>
          <a:xfrm>
            <a:off x="477731" y="4931516"/>
            <a:ext cx="2359337" cy="6924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팀프로젝트를 하면서</a:t>
            </a:r>
            <a:endParaRPr lang="en-US" altLang="ko-KR" sz="1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새로운 경험을 해본 것 같아서 좋았다</a:t>
            </a:r>
            <a:r>
              <a:rPr lang="en-US" altLang="ko-KR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.</a:t>
            </a:r>
            <a:endParaRPr lang="en-US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48" name="Object 15">
            <a:extLst>
              <a:ext uri="{FF2B5EF4-FFF2-40B4-BE49-F238E27FC236}">
                <a16:creationId xmlns:a16="http://schemas.microsoft.com/office/drawing/2014/main" id="{06AA37AA-3961-CB49-44AB-994635EBDED5}"/>
              </a:ext>
            </a:extLst>
          </p:cNvPr>
          <p:cNvSpPr txBox="1"/>
          <p:nvPr/>
        </p:nvSpPr>
        <p:spPr>
          <a:xfrm>
            <a:off x="3149018" y="4926745"/>
            <a:ext cx="1882560" cy="8925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팀프로젝트를 하고 게임을 직접 만들어보면서 즐거웠고 </a:t>
            </a:r>
            <a:r>
              <a:rPr lang="en-US" altLang="ko-KR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C</a:t>
            </a:r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언어에 몰랐던 부분들을 많이 알게 되었다</a:t>
            </a:r>
            <a:r>
              <a:rPr lang="en-US" altLang="ko-KR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. </a:t>
            </a:r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endParaRPr lang="en-US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50" name="Object 15">
            <a:extLst>
              <a:ext uri="{FF2B5EF4-FFF2-40B4-BE49-F238E27FC236}">
                <a16:creationId xmlns:a16="http://schemas.microsoft.com/office/drawing/2014/main" id="{0ED91FB7-A44A-61F8-5CA3-6F398F447473}"/>
              </a:ext>
            </a:extLst>
          </p:cNvPr>
          <p:cNvSpPr txBox="1"/>
          <p:nvPr/>
        </p:nvSpPr>
        <p:spPr>
          <a:xfrm>
            <a:off x="5271906" y="4926711"/>
            <a:ext cx="2641065" cy="8925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팀프로젝트를 하며 깊이 알지 못했던 함수를 다시 공부할 수 있었고</a:t>
            </a:r>
            <a:r>
              <a:rPr lang="en-US" altLang="ko-KR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, </a:t>
            </a:r>
          </a:p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팀원들과 게임을 만드는 경험을 하여 좋았다</a:t>
            </a:r>
            <a:r>
              <a:rPr lang="en-US" altLang="ko-KR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.</a:t>
            </a:r>
            <a:endParaRPr lang="en-US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52" name="Object 15">
            <a:extLst>
              <a:ext uri="{FF2B5EF4-FFF2-40B4-BE49-F238E27FC236}">
                <a16:creationId xmlns:a16="http://schemas.microsoft.com/office/drawing/2014/main" id="{8687C5DF-B7CC-86F3-A092-E7887A47E679}"/>
              </a:ext>
            </a:extLst>
          </p:cNvPr>
          <p:cNvSpPr txBox="1"/>
          <p:nvPr/>
        </p:nvSpPr>
        <p:spPr>
          <a:xfrm>
            <a:off x="7837629" y="4930635"/>
            <a:ext cx="2374710" cy="10926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팀 프로젝트를 하면서 수업시간에 제대로 알지 못했던 부분들을 보충할 수 있게 되었고 학창시절에 하던 게임을 </a:t>
            </a:r>
            <a:r>
              <a:rPr lang="en-US" altLang="ko-KR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C</a:t>
            </a:r>
            <a:r>
              <a:rPr lang="ko-KR" altLang="en-US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언어로 직접 만들어 봄으로써 더욱 뜻 깊었다</a:t>
            </a:r>
            <a:r>
              <a:rPr lang="en-US" altLang="ko-KR" sz="1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.</a:t>
            </a:r>
            <a:endParaRPr lang="en-US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grpSp>
        <p:nvGrpSpPr>
          <p:cNvPr id="54" name="그룹 1010"/>
          <p:cNvGrpSpPr/>
          <p:nvPr/>
        </p:nvGrpSpPr>
        <p:grpSpPr>
          <a:xfrm>
            <a:off x="1403603" y="3729181"/>
            <a:ext cx="532800" cy="528195"/>
            <a:chOff x="3065927" y="2665989"/>
            <a:chExt cx="1531732" cy="1363815"/>
          </a:xfrm>
        </p:grpSpPr>
        <p:pic>
          <p:nvPicPr>
            <p:cNvPr id="55" name="Object 4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065927" y="2665989"/>
              <a:ext cx="1531732" cy="1363815"/>
            </a:xfrm>
            <a:prstGeom prst="rect">
              <a:avLst/>
            </a:prstGeom>
          </p:spPr>
        </p:pic>
      </p:grpSp>
      <p:grpSp>
        <p:nvGrpSpPr>
          <p:cNvPr id="57" name="그룹 1011"/>
          <p:cNvGrpSpPr/>
          <p:nvPr/>
        </p:nvGrpSpPr>
        <p:grpSpPr>
          <a:xfrm>
            <a:off x="3814923" y="3722245"/>
            <a:ext cx="532800" cy="529200"/>
            <a:chOff x="4760964" y="2780195"/>
            <a:chExt cx="1913314" cy="1434986"/>
          </a:xfrm>
        </p:grpSpPr>
        <p:pic>
          <p:nvPicPr>
            <p:cNvPr id="58" name="Object 4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760964" y="2780195"/>
              <a:ext cx="1913314" cy="1434986"/>
            </a:xfrm>
            <a:prstGeom prst="rect">
              <a:avLst/>
            </a:prstGeom>
          </p:spPr>
        </p:pic>
      </p:grpSp>
      <p:grpSp>
        <p:nvGrpSpPr>
          <p:cNvPr id="60" name="그룹 1012"/>
          <p:cNvGrpSpPr/>
          <p:nvPr/>
        </p:nvGrpSpPr>
        <p:grpSpPr>
          <a:xfrm>
            <a:off x="6368521" y="3721628"/>
            <a:ext cx="532800" cy="529200"/>
            <a:chOff x="6677351" y="2592213"/>
            <a:chExt cx="1743479" cy="1622968"/>
          </a:xfrm>
        </p:grpSpPr>
        <p:pic>
          <p:nvPicPr>
            <p:cNvPr id="61" name="Object 47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677351" y="2592213"/>
              <a:ext cx="1743479" cy="1622968"/>
            </a:xfrm>
            <a:prstGeom prst="rect">
              <a:avLst/>
            </a:prstGeom>
          </p:spPr>
        </p:pic>
      </p:grpSp>
      <p:grpSp>
        <p:nvGrpSpPr>
          <p:cNvPr id="63" name="그룹 1013"/>
          <p:cNvGrpSpPr/>
          <p:nvPr/>
        </p:nvGrpSpPr>
        <p:grpSpPr>
          <a:xfrm>
            <a:off x="8701087" y="3723180"/>
            <a:ext cx="533401" cy="528196"/>
            <a:chOff x="8548178" y="2592213"/>
            <a:chExt cx="1570180" cy="1622968"/>
          </a:xfrm>
        </p:grpSpPr>
        <p:pic>
          <p:nvPicPr>
            <p:cNvPr id="64" name="Object 50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548178" y="2592213"/>
              <a:ext cx="1570180" cy="1622968"/>
            </a:xfrm>
            <a:prstGeom prst="rect">
              <a:avLst/>
            </a:prstGeom>
          </p:spPr>
        </p:pic>
      </p:grpSp>
      <p:grpSp>
        <p:nvGrpSpPr>
          <p:cNvPr id="10" name="그룹 1011">
            <a:extLst>
              <a:ext uri="{FF2B5EF4-FFF2-40B4-BE49-F238E27FC236}">
                <a16:creationId xmlns:a16="http://schemas.microsoft.com/office/drawing/2014/main" id="{9DA4504C-18DB-86DE-1FD2-25148F9B01C1}"/>
              </a:ext>
            </a:extLst>
          </p:cNvPr>
          <p:cNvGrpSpPr/>
          <p:nvPr/>
        </p:nvGrpSpPr>
        <p:grpSpPr>
          <a:xfrm>
            <a:off x="5244281" y="2870686"/>
            <a:ext cx="90228" cy="3974138"/>
            <a:chOff x="2848535" y="3236287"/>
            <a:chExt cx="90228" cy="3974138"/>
          </a:xfrm>
        </p:grpSpPr>
        <p:pic>
          <p:nvPicPr>
            <p:cNvPr id="12" name="Object 42">
              <a:extLst>
                <a:ext uri="{FF2B5EF4-FFF2-40B4-BE49-F238E27FC236}">
                  <a16:creationId xmlns:a16="http://schemas.microsoft.com/office/drawing/2014/main" id="{03C9B61D-AD82-7475-29A5-F55594F15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16200000">
              <a:off x="906580" y="5178242"/>
              <a:ext cx="3974138" cy="90228"/>
            </a:xfrm>
            <a:prstGeom prst="rect">
              <a:avLst/>
            </a:prstGeom>
          </p:spPr>
        </p:pic>
      </p:grpSp>
      <p:grpSp>
        <p:nvGrpSpPr>
          <p:cNvPr id="16" name="그룹 1011">
            <a:extLst>
              <a:ext uri="{FF2B5EF4-FFF2-40B4-BE49-F238E27FC236}">
                <a16:creationId xmlns:a16="http://schemas.microsoft.com/office/drawing/2014/main" id="{B43B7628-FBDB-2105-F71D-DCB7EA5359C0}"/>
              </a:ext>
            </a:extLst>
          </p:cNvPr>
          <p:cNvGrpSpPr/>
          <p:nvPr/>
        </p:nvGrpSpPr>
        <p:grpSpPr>
          <a:xfrm>
            <a:off x="7792515" y="2870686"/>
            <a:ext cx="90228" cy="3974138"/>
            <a:chOff x="2848535" y="3236287"/>
            <a:chExt cx="90228" cy="3974138"/>
          </a:xfrm>
        </p:grpSpPr>
        <p:pic>
          <p:nvPicPr>
            <p:cNvPr id="18" name="Object 42">
              <a:extLst>
                <a:ext uri="{FF2B5EF4-FFF2-40B4-BE49-F238E27FC236}">
                  <a16:creationId xmlns:a16="http://schemas.microsoft.com/office/drawing/2014/main" id="{438DFA37-2CA6-D67A-42BE-9951351A3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16200000">
              <a:off x="906580" y="5178242"/>
              <a:ext cx="3974138" cy="9022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9E61EBAD-3FD3-E823-9074-7DDAB2AEDE78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2A376B7F-7738-5185-6BF2-AB7708892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349552" y="5284202"/>
            <a:ext cx="2232707" cy="743315"/>
            <a:chOff x="7401253" y="4634961"/>
            <a:chExt cx="2232707" cy="74331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01253" y="4634961"/>
              <a:ext cx="2232707" cy="743315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004887" y="3673370"/>
            <a:ext cx="8335889" cy="10310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100" kern="0" spc="-200" dirty="0">
                <a:ln w="3175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2조의 발표였습니다 !</a:t>
            </a:r>
            <a:endParaRPr lang="en-US" dirty="0">
              <a:ln w="31750">
                <a:solidFill>
                  <a:schemeClr val="tx1"/>
                </a:solidFill>
              </a:ln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99881" y="2835957"/>
            <a:ext cx="8371874" cy="13674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100" kern="0" spc="-4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지금까지 상큼한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7231312" y="5402584"/>
            <a:ext cx="2496705" cy="6194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300" kern="0" spc="-1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발표 끝 !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129773" y="2244090"/>
            <a:ext cx="598244" cy="478251"/>
            <a:chOff x="9129773" y="2119806"/>
            <a:chExt cx="598244" cy="478251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9129773" y="2119806"/>
              <a:ext cx="598244" cy="478251"/>
            </a:xfrm>
            <a:prstGeom prst="rect">
              <a:avLst/>
            </a:prstGeom>
          </p:spPr>
        </p:pic>
      </p:grpSp>
      <p:grpSp>
        <p:nvGrpSpPr>
          <p:cNvPr id="5" name="그룹 1002">
            <a:extLst>
              <a:ext uri="{FF2B5EF4-FFF2-40B4-BE49-F238E27FC236}">
                <a16:creationId xmlns:a16="http://schemas.microsoft.com/office/drawing/2014/main" id="{BB450CB0-5777-DCAD-E5C1-893D4B5C4454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F7219F6B-D404-6198-37DA-2A4474251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3F12902C-E76C-E23C-C516-29093AD148C3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389FB599-5E9B-7F3C-F1E8-219072B44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5" name="그룹 1002">
            <a:extLst>
              <a:ext uri="{FF2B5EF4-FFF2-40B4-BE49-F238E27FC236}">
                <a16:creationId xmlns:a16="http://schemas.microsoft.com/office/drawing/2014/main" id="{84D0F2C7-20D0-7656-42FC-88B3A8AC3B7C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B129F035-8F13-C278-D014-89DA3F305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8" name="Object 9">
            <a:extLst>
              <a:ext uri="{FF2B5EF4-FFF2-40B4-BE49-F238E27FC236}">
                <a16:creationId xmlns:a16="http://schemas.microsoft.com/office/drawing/2014/main" id="{18EB3E2B-B03A-0249-FA5F-5B36B3A3D069}"/>
              </a:ext>
            </a:extLst>
          </p:cNvPr>
          <p:cNvSpPr txBox="1"/>
          <p:nvPr/>
        </p:nvSpPr>
        <p:spPr>
          <a:xfrm>
            <a:off x="2115609" y="2557075"/>
            <a:ext cx="6433944" cy="2396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028700" indent="-1028700" algn="ctr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홀 맨 점프 게임</a:t>
            </a:r>
            <a:endParaRPr lang="en-US" altLang="ko-KR" sz="55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marL="1028700" indent="-1028700" algn="ctr">
              <a:lnSpc>
                <a:spcPct val="150000"/>
              </a:lnSpc>
              <a:buFont typeface="+mj-lt"/>
              <a:buAutoNum type="romanUcPeriod"/>
            </a:pPr>
            <a:r>
              <a:rPr lang="en-US" altLang="ko-KR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2048 </a:t>
            </a:r>
            <a:r>
              <a:rPr lang="ko-KR" altLang="en-US" sz="55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</a:t>
            </a:r>
            <a:endParaRPr lang="en-US" sz="55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041CE60-25E2-B65E-F9D8-42920DE2E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087" y="4294780"/>
            <a:ext cx="200025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704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0C26347C-7BFE-0FF3-887A-063D9737F5E0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80EACB9D-7068-8398-4BA8-65DA2A96D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BC04A638-0B84-300F-6B32-64AA8CD81523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10" name="Object 5">
              <a:extLst>
                <a:ext uri="{FF2B5EF4-FFF2-40B4-BE49-F238E27FC236}">
                  <a16:creationId xmlns:a16="http://schemas.microsoft.com/office/drawing/2014/main" id="{E2B16675-686F-026E-DBD2-94291A4F8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124679" y="2479939"/>
            <a:ext cx="4149954" cy="2569934"/>
          </a:xfrm>
          <a:prstGeom prst="rect">
            <a:avLst/>
          </a:prstGeom>
          <a:noFill/>
          <a:ln w="19050"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sz="16100" kern="0" spc="-400" dirty="0">
                <a:ln w="10795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01</a:t>
            </a:r>
            <a:endParaRPr lang="en-US" dirty="0">
              <a:ln w="107950">
                <a:solidFill>
                  <a:schemeClr val="tx1"/>
                </a:solidFill>
              </a:ln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52658" y="4725603"/>
            <a:ext cx="3814630" cy="11541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프로젝트</a:t>
            </a:r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en-US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개발</a:t>
            </a:r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일정 및 </a:t>
            </a:r>
            <a:r>
              <a:rPr lang="en-US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과정</a:t>
            </a:r>
            <a:endParaRPr lang="en-US" sz="2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프로젝트 관련 이론</a:t>
            </a:r>
            <a:endParaRPr lang="en-US" altLang="ko-KR" sz="2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</a:t>
            </a:r>
            <a:r>
              <a:rPr lang="en-US" altLang="ko-KR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게임소개</a:t>
            </a:r>
            <a:endParaRPr lang="en-US" sz="2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52658" y="2946464"/>
            <a:ext cx="8154628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5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프로젝트 개요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9246552" y="1735849"/>
            <a:ext cx="414619" cy="331457"/>
            <a:chOff x="9246552" y="2101450"/>
            <a:chExt cx="414619" cy="33145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9246552" y="2101450"/>
              <a:ext cx="414619" cy="3314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5974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ED4703B1-AE71-FC45-2B3A-FA4C3169A741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5159D0DD-07FF-3F57-7A2E-E67A681E7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040029" y="5166543"/>
            <a:ext cx="845532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Jalnan OTF" panose="020B0600000101010101" pitchFamily="34" charset="-127"/>
                <a:ea typeface="Jalnan OTF" panose="020B0600000101010101" pitchFamily="34" charset="-127"/>
                <a:cs typeface="Jalnan OTF" pitchFamily="34" charset="0"/>
              </a:rPr>
              <a:t>8 . 9</a:t>
            </a:r>
            <a:r>
              <a:rPr lang="ko-KR" altLang="en-US" sz="1500" dirty="0">
                <a:solidFill>
                  <a:srgbClr val="000000"/>
                </a:solidFill>
                <a:latin typeface="Jalnan OTF" panose="020B0600000101010101" pitchFamily="34" charset="-127"/>
                <a:ea typeface="Jalnan OTF" panose="020B0600000101010101" pitchFamily="34" charset="-127"/>
                <a:cs typeface="Jalnan OTF" pitchFamily="34" charset="0"/>
              </a:rPr>
              <a:t>일</a:t>
            </a:r>
            <a:endParaRPr lang="en-US" dirty="0">
              <a:latin typeface="Jalnan OTF" panose="020B0600000101010101" pitchFamily="34" charset="-127"/>
              <a:ea typeface="Jalnan OTF" panose="020B0600000101010101" pitchFamily="34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501036" y="2232630"/>
            <a:ext cx="3463144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0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프로젝트 개발 일정</a:t>
            </a:r>
            <a:endParaRPr lang="en-US" sz="3000" dirty="0"/>
          </a:p>
        </p:txBody>
      </p:sp>
      <p:sp>
        <p:nvSpPr>
          <p:cNvPr id="6" name="Object 6"/>
          <p:cNvSpPr txBox="1"/>
          <p:nvPr/>
        </p:nvSpPr>
        <p:spPr>
          <a:xfrm>
            <a:off x="1241244" y="5654694"/>
            <a:ext cx="2327861" cy="3179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개발방향 및 의견 수립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3131789" y="4239892"/>
            <a:ext cx="552651" cy="7363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&gt;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3774205" y="2780701"/>
            <a:ext cx="2916807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00" b="1" kern="0" spc="-100" dirty="0" err="1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콘솔창으로</a:t>
            </a:r>
            <a:r>
              <a:rPr lang="en-US" sz="14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 </a:t>
            </a:r>
            <a:r>
              <a:rPr lang="ko-KR" altLang="en-US" sz="14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홀 맨 점프 </a:t>
            </a:r>
            <a:r>
              <a:rPr lang="en-US" sz="1400" b="1" kern="0" spc="-100" dirty="0" err="1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게임</a:t>
            </a:r>
            <a:r>
              <a:rPr lang="en-US" sz="1400" b="1" kern="0" spc="-100" dirty="0">
                <a:solidFill>
                  <a:srgbClr val="000000"/>
                </a:solidFill>
                <a:latin typeface="S-Core Dream 4 Regular" panose="020B0503030302020204" pitchFamily="34" charset="-127"/>
                <a:ea typeface="S-Core Dream 4 Regular" panose="020B0503030302020204" pitchFamily="34" charset="-127"/>
                <a:cs typeface="S-Core Dream 4 Regular" pitchFamily="34" charset="0"/>
              </a:rPr>
              <a:t> 구현하기</a:t>
            </a:r>
            <a:endParaRPr lang="en-US" sz="1400" b="1" dirty="0">
              <a:latin typeface="S-Core Dream 4 Regular" panose="020B0503030302020204" pitchFamily="34" charset="-127"/>
              <a:ea typeface="S-Core Dream 4 Regular" panose="020B0503030302020204" pitchFamily="34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5796521" y="4052931"/>
            <a:ext cx="981349" cy="981349"/>
            <a:chOff x="5809733" y="3839539"/>
            <a:chExt cx="981349" cy="981349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809733" y="3839539"/>
              <a:ext cx="981349" cy="98134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839949" y="4052931"/>
            <a:ext cx="981349" cy="981349"/>
            <a:chOff x="3853161" y="3839539"/>
            <a:chExt cx="981349" cy="981349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853161" y="3839539"/>
              <a:ext cx="981349" cy="98134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83378" y="4052931"/>
            <a:ext cx="981349" cy="981349"/>
            <a:chOff x="1896590" y="3839539"/>
            <a:chExt cx="981349" cy="981349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96590" y="3839539"/>
              <a:ext cx="981349" cy="98134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7753092" y="4054299"/>
            <a:ext cx="978613" cy="978613"/>
            <a:chOff x="7766304" y="3840907"/>
            <a:chExt cx="978613" cy="978613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66304" y="3840907"/>
              <a:ext cx="978613" cy="978613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5092525" y="4209633"/>
            <a:ext cx="552651" cy="7363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&gt;</a:t>
            </a:r>
            <a:endParaRPr lang="en-US" dirty="0"/>
          </a:p>
        </p:txBody>
      </p:sp>
      <p:sp>
        <p:nvSpPr>
          <p:cNvPr id="26" name="Object 26"/>
          <p:cNvSpPr txBox="1"/>
          <p:nvPr/>
        </p:nvSpPr>
        <p:spPr>
          <a:xfrm>
            <a:off x="1838828" y="4235828"/>
            <a:ext cx="1132694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400" kern="0" spc="500" dirty="0">
                <a:ln w="1778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01</a:t>
            </a:r>
            <a:endParaRPr lang="en-US" dirty="0">
              <a:ln w="17780">
                <a:solidFill>
                  <a:schemeClr val="tx1"/>
                </a:solidFill>
              </a:ln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3797313" y="4223535"/>
            <a:ext cx="1132694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400" kern="0" spc="500" dirty="0">
                <a:ln w="1778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02</a:t>
            </a:r>
            <a:endParaRPr lang="en-US" dirty="0">
              <a:ln w="17780">
                <a:solidFill>
                  <a:schemeClr val="tx1"/>
                </a:solidFill>
              </a:ln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743758" y="4239920"/>
            <a:ext cx="1132694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400" kern="0" spc="500" dirty="0">
                <a:ln w="1778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03</a:t>
            </a:r>
            <a:endParaRPr lang="en-US" dirty="0">
              <a:ln w="17780">
                <a:solidFill>
                  <a:schemeClr val="tx1"/>
                </a:solidFill>
              </a:ln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7690481" y="4239920"/>
            <a:ext cx="1132694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400" kern="0" spc="500" dirty="0">
                <a:ln w="1778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04</a:t>
            </a:r>
            <a:endParaRPr lang="en-US" dirty="0">
              <a:ln w="17780">
                <a:solidFill>
                  <a:schemeClr val="tx1"/>
                </a:solidFill>
              </a:ln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170476" y="5641841"/>
            <a:ext cx="2327861" cy="3179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알고리즘 작성</a:t>
            </a:r>
            <a:endParaRPr lang="en-US" dirty="0"/>
          </a:p>
        </p:txBody>
      </p:sp>
      <p:sp>
        <p:nvSpPr>
          <p:cNvPr id="31" name="Object 31"/>
          <p:cNvSpPr txBox="1"/>
          <p:nvPr/>
        </p:nvSpPr>
        <p:spPr>
          <a:xfrm>
            <a:off x="4170476" y="5917289"/>
            <a:ext cx="2327861" cy="3179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코딩작성 및 구현하기</a:t>
            </a:r>
            <a:endParaRPr lang="en-US" dirty="0"/>
          </a:p>
        </p:txBody>
      </p:sp>
      <p:sp>
        <p:nvSpPr>
          <p:cNvPr id="32" name="Object 32"/>
          <p:cNvSpPr txBox="1"/>
          <p:nvPr/>
        </p:nvSpPr>
        <p:spPr>
          <a:xfrm>
            <a:off x="4993533" y="5166543"/>
            <a:ext cx="909171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Jalnan OTF" panose="020B0600000101010101" pitchFamily="34" charset="-127"/>
                <a:ea typeface="Jalnan OTF" panose="020B0600000101010101" pitchFamily="34" charset="-127"/>
                <a:cs typeface="Jalnan OTF" pitchFamily="34" charset="0"/>
              </a:rPr>
              <a:t>8 . 10</a:t>
            </a:r>
            <a:r>
              <a:rPr lang="ko-KR" altLang="en-US" sz="1500" dirty="0">
                <a:solidFill>
                  <a:srgbClr val="000000"/>
                </a:solidFill>
                <a:latin typeface="Jalnan OTF" panose="020B0600000101010101" pitchFamily="34" charset="-127"/>
                <a:ea typeface="Jalnan OTF" panose="020B0600000101010101" pitchFamily="34" charset="-127"/>
                <a:cs typeface="Jalnan OTF" pitchFamily="34" charset="0"/>
              </a:rPr>
              <a:t>일</a:t>
            </a:r>
            <a:endParaRPr lang="en-US" dirty="0">
              <a:latin typeface="Jalnan OTF" panose="020B0600000101010101" pitchFamily="34" charset="-127"/>
              <a:ea typeface="Jalnan OTF" panose="020B0600000101010101" pitchFamily="34" charset="-127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7212567" y="5595017"/>
            <a:ext cx="2327861" cy="3179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통합테스트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7880731" y="5166543"/>
            <a:ext cx="942444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Jalnan OTF" panose="020B0600000101010101" pitchFamily="34" charset="-127"/>
                <a:ea typeface="Jalnan OTF" panose="020B0600000101010101" pitchFamily="34" charset="-127"/>
                <a:cs typeface="Jalnan OTF" pitchFamily="34" charset="0"/>
              </a:rPr>
              <a:t>8 . 11</a:t>
            </a:r>
            <a:r>
              <a:rPr lang="ko-KR" altLang="en-US" sz="1500" dirty="0">
                <a:solidFill>
                  <a:srgbClr val="000000"/>
                </a:solidFill>
                <a:latin typeface="Jalnan OTF" panose="020B0600000101010101" pitchFamily="34" charset="-127"/>
                <a:ea typeface="Jalnan OTF" panose="020B0600000101010101" pitchFamily="34" charset="-127"/>
                <a:cs typeface="Jalnan OTF" pitchFamily="34" charset="0"/>
              </a:rPr>
              <a:t>일</a:t>
            </a:r>
            <a:endParaRPr lang="en-US" dirty="0">
              <a:latin typeface="Jalnan OTF" panose="020B0600000101010101" pitchFamily="34" charset="-127"/>
              <a:ea typeface="Jalnan OTF" panose="020B0600000101010101" pitchFamily="34" charset="-127"/>
            </a:endParaRPr>
          </a:p>
        </p:txBody>
      </p:sp>
      <p:sp>
        <p:nvSpPr>
          <p:cNvPr id="13" name="Object 25">
            <a:extLst>
              <a:ext uri="{FF2B5EF4-FFF2-40B4-BE49-F238E27FC236}">
                <a16:creationId xmlns:a16="http://schemas.microsoft.com/office/drawing/2014/main" id="{FA818B4B-3A9A-7FEA-6F96-5B1D692CBDE9}"/>
              </a:ext>
            </a:extLst>
          </p:cNvPr>
          <p:cNvSpPr txBox="1"/>
          <p:nvPr/>
        </p:nvSpPr>
        <p:spPr>
          <a:xfrm>
            <a:off x="6939063" y="4209633"/>
            <a:ext cx="552651" cy="7363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&gt;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"/>
                                        <p:tgtEl>
                                          <p:spTgt spid="1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6" grpId="0"/>
      <p:bldP spid="10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858C632F-9C09-7D25-D9B8-5870635AF5E4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3" name="Object 2">
              <a:extLst>
                <a:ext uri="{FF2B5EF4-FFF2-40B4-BE49-F238E27FC236}">
                  <a16:creationId xmlns:a16="http://schemas.microsoft.com/office/drawing/2014/main" id="{8BA09496-3A0C-3E21-E9E8-57C9BC289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25" name="그룹 1002"/>
          <p:cNvGrpSpPr/>
          <p:nvPr/>
        </p:nvGrpSpPr>
        <p:grpSpPr>
          <a:xfrm>
            <a:off x="0" y="3869625"/>
            <a:ext cx="3062287" cy="3136200"/>
            <a:chOff x="3683915" y="2377899"/>
            <a:chExt cx="3134299" cy="3135931"/>
          </a:xfrm>
        </p:grpSpPr>
        <p:pic>
          <p:nvPicPr>
            <p:cNvPr id="26" name="Object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915" y="2377899"/>
              <a:ext cx="3134299" cy="3135931"/>
            </a:xfrm>
            <a:prstGeom prst="rect">
              <a:avLst/>
            </a:prstGeom>
          </p:spPr>
        </p:pic>
      </p:grpSp>
      <p:sp>
        <p:nvSpPr>
          <p:cNvPr id="27" name="Object 8"/>
          <p:cNvSpPr txBox="1"/>
          <p:nvPr/>
        </p:nvSpPr>
        <p:spPr>
          <a:xfrm>
            <a:off x="393931" y="334156"/>
            <a:ext cx="4326175" cy="4462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콘솔 창을 활용한</a:t>
            </a:r>
            <a:r>
              <a:rPr lang="en-US" altLang="ko-KR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23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게임</a:t>
            </a:r>
            <a:endParaRPr 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28" name="Object 9"/>
          <p:cNvSpPr txBox="1"/>
          <p:nvPr/>
        </p:nvSpPr>
        <p:spPr>
          <a:xfrm>
            <a:off x="1309687" y="885825"/>
            <a:ext cx="4495800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400" b="1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공룡 게임을 참고하여</a:t>
            </a:r>
            <a:r>
              <a:rPr lang="en-US" altLang="ko-KR" sz="1400" b="1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1400" b="1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맨의 이미지를 </a:t>
            </a:r>
            <a:r>
              <a:rPr lang="en-US" altLang="ko-KR" sz="1400" b="1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p r </a:t>
            </a:r>
            <a:r>
              <a:rPr lang="en-US" altLang="ko-KR" sz="1400" b="1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i</a:t>
            </a:r>
            <a:r>
              <a:rPr lang="en-US" altLang="ko-KR" sz="1400" b="1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n t f </a:t>
            </a:r>
            <a:r>
              <a:rPr lang="ko-KR" altLang="en-US" sz="1400" b="1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로 구현</a:t>
            </a:r>
            <a:endParaRPr lang="en-US" altLang="ko-KR" sz="1400" b="1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sp>
        <p:nvSpPr>
          <p:cNvPr id="4" name="구름 모양 설명선 3"/>
          <p:cNvSpPr/>
          <p:nvPr/>
        </p:nvSpPr>
        <p:spPr>
          <a:xfrm>
            <a:off x="3671887" y="1532846"/>
            <a:ext cx="6458439" cy="4005959"/>
          </a:xfrm>
          <a:prstGeom prst="cloudCallout">
            <a:avLst>
              <a:gd name="adj1" fmla="val -69335"/>
              <a:gd name="adj2" fmla="val 20339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장애물인 나무를 점프로 </a:t>
            </a:r>
            <a:endParaRPr lang="en-US" altLang="ko-KR" dirty="0">
              <a:solidFill>
                <a:schemeClr val="tx1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뛰어 넘으며 점수를 얻어가는 게임이야</a:t>
            </a:r>
            <a:r>
              <a:rPr lang="en-US" altLang="ko-KR" dirty="0">
                <a:solidFill>
                  <a:schemeClr val="tx1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단계가 높아질 수록 홀 맨의 </a:t>
            </a:r>
            <a:endParaRPr lang="en-US" altLang="ko-KR" dirty="0">
              <a:solidFill>
                <a:schemeClr val="tx1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달리는 속도도 빨리 지기 때문에 </a:t>
            </a:r>
            <a:endParaRPr lang="en-US" altLang="ko-KR" dirty="0">
              <a:solidFill>
                <a:schemeClr val="tx1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온전히 게임에 집중해야 성공할 수 있어</a:t>
            </a:r>
            <a:r>
              <a:rPr lang="en-US" altLang="ko-KR" dirty="0">
                <a:solidFill>
                  <a:schemeClr val="tx1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  <a:sym typeface="Wingdings" panose="05000000000000000000" pitchFamily="2" charset="2"/>
              </a:rPr>
              <a:t></a:t>
            </a:r>
            <a:endParaRPr lang="ko-KR" altLang="en-US" dirty="0">
              <a:solidFill>
                <a:schemeClr val="tx1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4816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05DCC3CE-D6D0-E2AF-A976-36031BE45378}"/>
              </a:ext>
            </a:extLst>
          </p:cNvPr>
          <p:cNvGrpSpPr>
            <a:grpSpLocks/>
          </p:cNvGrpSpPr>
          <p:nvPr/>
        </p:nvGrpSpPr>
        <p:grpSpPr>
          <a:xfrm>
            <a:off x="390530" y="809625"/>
            <a:ext cx="9884103" cy="6120000"/>
            <a:chOff x="412512" y="1174607"/>
            <a:chExt cx="9884103" cy="5220026"/>
          </a:xfrm>
        </p:grpSpPr>
        <p:pic>
          <p:nvPicPr>
            <p:cNvPr id="4" name="Object 2">
              <a:extLst>
                <a:ext uri="{FF2B5EF4-FFF2-40B4-BE49-F238E27FC236}">
                  <a16:creationId xmlns:a16="http://schemas.microsoft.com/office/drawing/2014/main" id="{247A9696-CA55-D33B-A856-83CD065CE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6" name="그룹 1002">
            <a:extLst>
              <a:ext uri="{FF2B5EF4-FFF2-40B4-BE49-F238E27FC236}">
                <a16:creationId xmlns:a16="http://schemas.microsoft.com/office/drawing/2014/main" id="{CBA81FCF-A15D-3700-165E-DE26762B8525}"/>
              </a:ext>
            </a:extLst>
          </p:cNvPr>
          <p:cNvGrpSpPr/>
          <p:nvPr/>
        </p:nvGrpSpPr>
        <p:grpSpPr>
          <a:xfrm>
            <a:off x="392686" y="6720186"/>
            <a:ext cx="9881947" cy="200838"/>
            <a:chOff x="426843" y="6243085"/>
            <a:chExt cx="9833901" cy="144831"/>
          </a:xfrm>
        </p:grpSpPr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5EF4F34D-90D5-6D76-AB7E-DDBF7F4CA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248771" y="2471031"/>
            <a:ext cx="4149954" cy="43051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100" b="1" kern="0" spc="-400" dirty="0">
                <a:solidFill>
                  <a:srgbClr val="000000"/>
                </a:solidFill>
                <a:latin typeface="Jalnan OTF" pitchFamily="34" charset="0"/>
                <a:cs typeface="Jalnan OTF" pitchFamily="34" charset="0"/>
              </a:rPr>
              <a:t>02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808228" y="3003803"/>
            <a:ext cx="8957204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500" kern="0" spc="-100" dirty="0">
                <a:ln w="44450">
                  <a:solidFill>
                    <a:schemeClr val="tx1"/>
                  </a:solidFill>
                </a:ln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프로젝트 수행절차</a:t>
            </a:r>
            <a:endParaRPr lang="en-US" dirty="0">
              <a:ln w="44450">
                <a:solidFill>
                  <a:schemeClr val="tx1"/>
                </a:solidFill>
              </a:ln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246552" y="1735849"/>
            <a:ext cx="414619" cy="331457"/>
            <a:chOff x="9246552" y="2101450"/>
            <a:chExt cx="414619" cy="33145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9246552" y="2101450"/>
              <a:ext cx="414619" cy="331457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808228" y="4475294"/>
            <a:ext cx="5699803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- </a:t>
            </a:r>
            <a:r>
              <a:rPr lang="ko-KR" altLang="en-US" sz="2300" kern="0" spc="-1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게임</a:t>
            </a:r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en-US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알고리즘</a:t>
            </a:r>
            <a:endParaRPr lang="en-US" sz="2300" kern="0" spc="-100" dirty="0">
              <a:solidFill>
                <a:srgbClr val="000000"/>
              </a:solidFill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  <a:p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- </a:t>
            </a:r>
            <a:r>
              <a:rPr lang="ko-KR" altLang="en-US" sz="2300" kern="0" spc="-1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게임</a:t>
            </a:r>
            <a:r>
              <a:rPr 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en-US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코드작성</a:t>
            </a:r>
            <a:endParaRPr lang="en-US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>
            <a:grpSpLocks/>
          </p:cNvGrpSpPr>
          <p:nvPr/>
        </p:nvGrpSpPr>
        <p:grpSpPr>
          <a:xfrm>
            <a:off x="390530" y="928021"/>
            <a:ext cx="9884103" cy="6120000"/>
            <a:chOff x="412512" y="1174607"/>
            <a:chExt cx="9884103" cy="522002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2512" y="1174607"/>
              <a:ext cx="9884103" cy="522002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92686" y="6838582"/>
            <a:ext cx="9881947" cy="200838"/>
            <a:chOff x="426843" y="6243085"/>
            <a:chExt cx="9833901" cy="14483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6843" y="6243085"/>
              <a:ext cx="9833901" cy="144831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D57E208-DEDD-6330-BBAA-4919390E9A3D}"/>
              </a:ext>
            </a:extLst>
          </p:cNvPr>
          <p:cNvSpPr txBox="1"/>
          <p:nvPr/>
        </p:nvSpPr>
        <p:spPr>
          <a:xfrm>
            <a:off x="412511" y="428625"/>
            <a:ext cx="386897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300" kern="0" spc="-100" dirty="0"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홀 맨 점프 게임</a:t>
            </a:r>
            <a:r>
              <a:rPr lang="en-US" altLang="ko-KR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 </a:t>
            </a:r>
            <a:r>
              <a:rPr lang="ko-KR" altLang="en-US" sz="2300" kern="0" spc="-100" dirty="0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코드 </a:t>
            </a:r>
            <a:r>
              <a:rPr lang="en-US" altLang="ko-KR" sz="2300" kern="0" spc="-100" dirty="0" err="1">
                <a:solidFill>
                  <a:srgbClr val="000000"/>
                </a:solidFill>
                <a:latin typeface="Cafe24 Ssurround" pitchFamily="2" charset="-127"/>
                <a:ea typeface="Cafe24 Ssurround" pitchFamily="2" charset="-127"/>
                <a:cs typeface="Cafe24 Ssurround" pitchFamily="2" charset="-127"/>
              </a:rPr>
              <a:t>알고리즘</a:t>
            </a:r>
            <a:endParaRPr lang="ko-KR" altLang="en-US" sz="2300" dirty="0">
              <a:latin typeface="Cafe24 Ssurround" pitchFamily="2" charset="-127"/>
              <a:ea typeface="Cafe24 Ssurround" pitchFamily="2" charset="-127"/>
              <a:cs typeface="Cafe24 Ssurround" pitchFamily="2" charset="-127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9150FC1-EE6E-7592-B3FE-DCC44535A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2787" y="1558648"/>
            <a:ext cx="4191000" cy="518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1181</TotalTime>
  <Words>640</Words>
  <Application>Microsoft Office PowerPoint</Application>
  <PresentationFormat>사용자 지정</PresentationFormat>
  <Paragraphs>196</Paragraphs>
  <Slides>31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1" baseType="lpstr">
      <vt:lpstr>Cafe24 Shiningstar</vt:lpstr>
      <vt:lpstr>Cafe24 Ssurround</vt:lpstr>
      <vt:lpstr>Jalnan OTF</vt:lpstr>
      <vt:lpstr>S-Core Dream 4 Regular</vt:lpstr>
      <vt:lpstr>S-Core Dream 5 Medium</vt:lpstr>
      <vt:lpstr>맑은 고딕</vt:lpstr>
      <vt:lpstr>여기어때 잘난체 OTF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장혜정</cp:lastModifiedBy>
  <cp:revision>36</cp:revision>
  <dcterms:created xsi:type="dcterms:W3CDTF">2022-08-08T09:20:35Z</dcterms:created>
  <dcterms:modified xsi:type="dcterms:W3CDTF">2022-08-12T09:02:47Z</dcterms:modified>
</cp:coreProperties>
</file>